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4"/>
    <p:sldMasterId id="2147483698" r:id="rId5"/>
    <p:sldMasterId id="2147483699" r:id="rId6"/>
    <p:sldMasterId id="2147483700" r:id="rId7"/>
    <p:sldMasterId id="2147483701" r:id="rId8"/>
  </p:sldMasterIdLst>
  <p:notesMasterIdLst>
    <p:notesMasterId r:id="rId50"/>
  </p:notesMasterIdLst>
  <p:sldIdLst>
    <p:sldId id="256" r:id="rId9"/>
    <p:sldId id="259" r:id="rId10"/>
    <p:sldId id="309" r:id="rId11"/>
    <p:sldId id="257" r:id="rId12"/>
    <p:sldId id="278" r:id="rId13"/>
    <p:sldId id="279" r:id="rId14"/>
    <p:sldId id="260" r:id="rId15"/>
    <p:sldId id="342" r:id="rId16"/>
    <p:sldId id="340" r:id="rId17"/>
    <p:sldId id="341" r:id="rId18"/>
    <p:sldId id="272" r:id="rId19"/>
    <p:sldId id="275" r:id="rId20"/>
    <p:sldId id="332" r:id="rId21"/>
    <p:sldId id="335" r:id="rId22"/>
    <p:sldId id="333" r:id="rId23"/>
    <p:sldId id="337" r:id="rId24"/>
    <p:sldId id="346" r:id="rId25"/>
    <p:sldId id="339" r:id="rId26"/>
    <p:sldId id="277" r:id="rId27"/>
    <p:sldId id="280" r:id="rId28"/>
    <p:sldId id="328" r:id="rId29"/>
    <p:sldId id="323" r:id="rId30"/>
    <p:sldId id="324" r:id="rId31"/>
    <p:sldId id="325" r:id="rId32"/>
    <p:sldId id="326" r:id="rId33"/>
    <p:sldId id="327" r:id="rId34"/>
    <p:sldId id="329" r:id="rId35"/>
    <p:sldId id="330" r:id="rId36"/>
    <p:sldId id="308" r:id="rId37"/>
    <p:sldId id="319" r:id="rId38"/>
    <p:sldId id="344" r:id="rId39"/>
    <p:sldId id="310" r:id="rId40"/>
    <p:sldId id="312" r:id="rId41"/>
    <p:sldId id="313" r:id="rId42"/>
    <p:sldId id="314" r:id="rId43"/>
    <p:sldId id="320" r:id="rId44"/>
    <p:sldId id="311" r:id="rId45"/>
    <p:sldId id="316" r:id="rId46"/>
    <p:sldId id="294" r:id="rId47"/>
    <p:sldId id="345" r:id="rId48"/>
    <p:sldId id="296" r:id="rId49"/>
  </p:sldIdLst>
  <p:sldSz cx="10058400" cy="7772400"/>
  <p:notesSz cx="7086600" cy="9372600"/>
  <p:embeddedFontLst>
    <p:embeddedFont>
      <p:font typeface="Gill Sans" panose="020B0604020202020204" charset="0"/>
      <p:regular r:id="rId51"/>
      <p:bold r:id="rId52"/>
    </p:embeddedFont>
    <p:embeddedFont>
      <p:font typeface="Merriweather Sans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E8E8"/>
    <a:srgbClr val="8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21DD5A-E86A-4E5D-86EE-C3AA9EBB4AA7}" v="1" dt="2025-02-24T23:10:41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9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font" Target="fonts/font4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6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Reznack" userId="18aeef2d527d80a3" providerId="LiveId" clId="{2721DD5A-E86A-4E5D-86EE-C3AA9EBB4AA7}"/>
    <pc:docChg chg="delSld modSld modNotesMaster">
      <pc:chgData name="Andrew Reznack" userId="18aeef2d527d80a3" providerId="LiveId" clId="{2721DD5A-E86A-4E5D-86EE-C3AA9EBB4AA7}" dt="2025-02-25T00:15:54.667" v="1" actId="47"/>
      <pc:docMkLst>
        <pc:docMk/>
      </pc:docMkLst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56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57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59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60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2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5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7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8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79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80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94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0" sldId="296"/>
        </pc:sldMkLst>
      </pc:sldChg>
      <pc:sldChg chg="del">
        <pc:chgData name="Andrew Reznack" userId="18aeef2d527d80a3" providerId="LiveId" clId="{2721DD5A-E86A-4E5D-86EE-C3AA9EBB4AA7}" dt="2025-02-25T00:15:54.667" v="1" actId="47"/>
        <pc:sldMkLst>
          <pc:docMk/>
          <pc:sldMk cId="995926210" sldId="315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3550105961" sldId="319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3488418001" sldId="320"/>
        </pc:sldMkLst>
      </pc:sldChg>
      <pc:sldChg chg="modNotes">
        <pc:chgData name="Andrew Reznack" userId="18aeef2d527d80a3" providerId="LiveId" clId="{2721DD5A-E86A-4E5D-86EE-C3AA9EBB4AA7}" dt="2025-02-24T23:10:41.689" v="0"/>
        <pc:sldMkLst>
          <pc:docMk/>
          <pc:sldMk cId="1768649030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44" name="Google Shape;3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bcf2762131_0_708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01" name="Google Shape;501;g2bcf276213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4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18" name="Google Shape;5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2ABCF403-81D5-4B5D-5597-A3B724782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6934bc0c01_0_1:notes">
            <a:extLst>
              <a:ext uri="{FF2B5EF4-FFF2-40B4-BE49-F238E27FC236}">
                <a16:creationId xmlns:a16="http://schemas.microsoft.com/office/drawing/2014/main" id="{09F7BAFC-694C-FA8D-5E96-BC3215BC79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99" name="Google Shape;599;g26934bc0c01_0_1:notes">
            <a:extLst>
              <a:ext uri="{FF2B5EF4-FFF2-40B4-BE49-F238E27FC236}">
                <a16:creationId xmlns:a16="http://schemas.microsoft.com/office/drawing/2014/main" id="{5353A5D5-5965-0FC5-4B5E-58517DDB4D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2620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>
          <a:extLst>
            <a:ext uri="{FF2B5EF4-FFF2-40B4-BE49-F238E27FC236}">
              <a16:creationId xmlns:a16="http://schemas.microsoft.com/office/drawing/2014/main" id="{1729849A-D72F-73D1-9E36-1FE78739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6934bc0c01_0_1:notes">
            <a:extLst>
              <a:ext uri="{FF2B5EF4-FFF2-40B4-BE49-F238E27FC236}">
                <a16:creationId xmlns:a16="http://schemas.microsoft.com/office/drawing/2014/main" id="{1F0BB506-1E7B-0948-E2ED-B30CEF2ED7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99" name="Google Shape;599;g26934bc0c01_0_1:notes">
            <a:extLst>
              <a:ext uri="{FF2B5EF4-FFF2-40B4-BE49-F238E27FC236}">
                <a16:creationId xmlns:a16="http://schemas.microsoft.com/office/drawing/2014/main" id="{F2B1A41F-2070-CADD-1B95-2AB60A9B61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114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6934bc0c01_0_1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99" name="Google Shape;599;g26934bc0c0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5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11" name="Google Shape;61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63" name="Google Shape;3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51" name="Google Shape;3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2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06" name="Google Shape;5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3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12" name="Google Shape;5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6934bc0c01_1_261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73" name="Google Shape;373;g26934bc0c01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bcf2762131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2bcf2762131_0_685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bcf2762131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2bcf2762131_0_629:notes"/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>
          <a:extLst>
            <a:ext uri="{FF2B5EF4-FFF2-40B4-BE49-F238E27FC236}">
              <a16:creationId xmlns:a16="http://schemas.microsoft.com/office/drawing/2014/main" id="{D105FA77-B84C-25AA-312C-670773979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bcf2762131_0_674:notes">
            <a:extLst>
              <a:ext uri="{FF2B5EF4-FFF2-40B4-BE49-F238E27FC236}">
                <a16:creationId xmlns:a16="http://schemas.microsoft.com/office/drawing/2014/main" id="{9124A84D-77EC-65AD-874C-FB3F3E5A2B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03263"/>
            <a:ext cx="4546600" cy="3514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2bcf2762131_0_674:notes">
            <a:extLst>
              <a:ext uri="{FF2B5EF4-FFF2-40B4-BE49-F238E27FC236}">
                <a16:creationId xmlns:a16="http://schemas.microsoft.com/office/drawing/2014/main" id="{7B64A13A-445F-9554-7C26-52DF2F5BE5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6" tIns="94026" rIns="94026" bIns="940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33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472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330" cy="140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326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330" cy="143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1212463" y="2621893"/>
            <a:ext cx="3616826" cy="79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1212463" y="3562350"/>
            <a:ext cx="3616826" cy="294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3"/>
          </p:nvPr>
        </p:nvSpPr>
        <p:spPr>
          <a:xfrm>
            <a:off x="5229111" y="3562350"/>
            <a:ext cx="3619568" cy="294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036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4"/>
          </p:nvPr>
        </p:nvSpPr>
        <p:spPr>
          <a:xfrm>
            <a:off x="5229111" y="2621893"/>
            <a:ext cx="3619568" cy="79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704088" y="2543005"/>
            <a:ext cx="3621024" cy="129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>
            <a:spLocks noGrp="1"/>
          </p:cNvSpPr>
          <p:nvPr>
            <p:ph type="pic" idx="2"/>
          </p:nvPr>
        </p:nvSpPr>
        <p:spPr>
          <a:xfrm>
            <a:off x="5029201" y="0"/>
            <a:ext cx="5034230" cy="7772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949262" y="4023242"/>
            <a:ext cx="3130677" cy="248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704088" y="7067702"/>
            <a:ext cx="4184294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 rot="5400000">
            <a:off x="3274625" y="1481810"/>
            <a:ext cx="3515581" cy="653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 rot="5400000">
            <a:off x="4894527" y="3306518"/>
            <a:ext cx="5647944" cy="1159363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 rot="5400000">
            <a:off x="1536574" y="1292304"/>
            <a:ext cx="5647944" cy="518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98145" y="490918"/>
            <a:ext cx="9052560" cy="5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98145" y="1755419"/>
            <a:ext cx="9052560" cy="395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8"/>
              </a:spcBef>
              <a:spcAft>
                <a:spcPts val="0"/>
              </a:spcAft>
              <a:buClr>
                <a:srgbClr val="D02124"/>
              </a:buClr>
              <a:buSzPts val="1539"/>
              <a:buFont typeface="Merriweather Sans"/>
              <a:buNone/>
              <a:defRPr sz="1539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539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Calibri"/>
              <a:buNone/>
              <a:defRPr sz="49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/>
            </a:lvl1pPr>
            <a:lvl2pPr lvl="1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/>
            </a:lvl2pPr>
            <a:lvl3pPr lvl="2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/>
            </a:lvl3pPr>
            <a:lvl4pPr lvl="3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4pPr>
            <a:lvl5pPr lvl="4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5pPr>
            <a:lvl6pPr lvl="5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6pPr>
            <a:lvl7pPr lvl="6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7pPr>
            <a:lvl8pPr lvl="7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8pPr>
            <a:lvl9pPr lvl="8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326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330" cy="143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Calibri"/>
              <a:buNone/>
              <a:defRPr sz="49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888888"/>
              </a:buClr>
              <a:buSzPts val="1980"/>
              <a:buNone/>
              <a:defRPr sz="197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50"/>
              <a:buNone/>
              <a:defRPr sz="16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485"/>
              <a:buNone/>
              <a:defRPr sz="1485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320"/>
              <a:buNone/>
              <a:defRPr sz="13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2"/>
          </p:nvPr>
        </p:nvSpPr>
        <p:spPr>
          <a:xfrm>
            <a:off x="509206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2"/>
          </p:nvPr>
        </p:nvSpPr>
        <p:spPr>
          <a:xfrm>
            <a:off x="692826" y="2839085"/>
            <a:ext cx="4255174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3"/>
          </p:nvPr>
        </p:nvSpPr>
        <p:spPr>
          <a:xfrm>
            <a:off x="5092065" y="1905318"/>
            <a:ext cx="4276130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 b="1"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4"/>
          </p:nvPr>
        </p:nvSpPr>
        <p:spPr>
          <a:xfrm>
            <a:off x="5092065" y="2839085"/>
            <a:ext cx="4276130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Calibri"/>
              <a:buNone/>
              <a:defRPr sz="26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4276130" y="1119082"/>
            <a:ext cx="5092065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624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640"/>
              <a:buChar char="•"/>
              <a:defRPr sz="2640"/>
            </a:lvl1pPr>
            <a:lvl2pPr marL="914400" lvl="1" indent="-37528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310"/>
              <a:buChar char="•"/>
              <a:defRPr sz="2310"/>
            </a:lvl2pPr>
            <a:lvl3pPr marL="1371600" lvl="2" indent="-35433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 sz="1979"/>
            </a:lvl3pPr>
            <a:lvl4pPr marL="1828800" lvl="3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4pPr>
            <a:lvl5pPr marL="2286000" lvl="4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5pPr>
            <a:lvl6pPr marL="2743200" lvl="5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6pPr>
            <a:lvl7pPr marL="3200400" lvl="6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7pPr>
            <a:lvl8pPr marL="3657600" lvl="7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8pPr>
            <a:lvl9pPr marL="4114800" lvl="8" indent="-333375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5"/>
              <a:buNone/>
              <a:defRPr sz="1155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89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Calibri"/>
              <a:buNone/>
              <a:defRPr sz="26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>
            <a:spLocks noGrp="1"/>
          </p:cNvSpPr>
          <p:nvPr>
            <p:ph type="pic" idx="2"/>
          </p:nvPr>
        </p:nvSpPr>
        <p:spPr>
          <a:xfrm>
            <a:off x="4276130" y="1119082"/>
            <a:ext cx="5092065" cy="5523442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1pPr>
            <a:lvl2pPr marL="914400" lvl="1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155"/>
              <a:buNone/>
              <a:defRPr sz="1155"/>
            </a:lvl2pPr>
            <a:lvl3pPr marL="1371600" lvl="2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990"/>
              <a:buNone/>
              <a:defRPr sz="989"/>
            </a:lvl3pPr>
            <a:lvl4pPr marL="1828800" lvl="3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4pPr>
            <a:lvl5pPr marL="2286000" lvl="4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5pPr>
            <a:lvl6pPr marL="2743200" lvl="5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6pPr>
            <a:lvl7pPr marL="3200400" lvl="6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7pPr>
            <a:lvl8pPr marL="3657600" lvl="7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8pPr>
            <a:lvl9pPr marL="4114800" lvl="8" indent="-2286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 rot="5400000">
            <a:off x="2563442" y="197115"/>
            <a:ext cx="4931516" cy="867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 rot="5400000">
            <a:off x="4989089" y="2622762"/>
            <a:ext cx="6586750" cy="216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body" idx="1"/>
          </p:nvPr>
        </p:nvSpPr>
        <p:spPr>
          <a:xfrm rot="5400000">
            <a:off x="588539" y="516784"/>
            <a:ext cx="6586750" cy="63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body" idx="1"/>
          </p:nvPr>
        </p:nvSpPr>
        <p:spPr>
          <a:xfrm>
            <a:off x="1212464" y="2989783"/>
            <a:ext cx="36168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body" idx="2"/>
          </p:nvPr>
        </p:nvSpPr>
        <p:spPr>
          <a:xfrm>
            <a:off x="5229111" y="2989783"/>
            <a:ext cx="36195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6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3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5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200" cy="1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rgbClr val="FEFEF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/>
            </a:lvl2pPr>
            <a:lvl3pPr lvl="2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/>
            </a:lvl3pPr>
            <a:lvl4pPr lvl="3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4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1217066" y="270497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body" idx="1"/>
          </p:nvPr>
        </p:nvSpPr>
        <p:spPr>
          <a:xfrm>
            <a:off x="2223536" y="4932793"/>
            <a:ext cx="56112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5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1212463" y="2621893"/>
            <a:ext cx="36168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2"/>
          </p:nvPr>
        </p:nvSpPr>
        <p:spPr>
          <a:xfrm>
            <a:off x="1212463" y="3562350"/>
            <a:ext cx="3616800" cy="29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3"/>
          </p:nvPr>
        </p:nvSpPr>
        <p:spPr>
          <a:xfrm>
            <a:off x="5229111" y="3562350"/>
            <a:ext cx="3619500" cy="29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body" idx="4"/>
          </p:nvPr>
        </p:nvSpPr>
        <p:spPr>
          <a:xfrm>
            <a:off x="5229111" y="2621893"/>
            <a:ext cx="3619500" cy="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 b="1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 b="1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6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7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8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704774" y="2543007"/>
            <a:ext cx="3619800" cy="129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body" idx="1"/>
          </p:nvPr>
        </p:nvSpPr>
        <p:spPr>
          <a:xfrm>
            <a:off x="5557266" y="911962"/>
            <a:ext cx="3973200" cy="59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31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Char char="•"/>
              <a:defRPr sz="2090">
                <a:solidFill>
                  <a:schemeClr val="dk1"/>
                </a:solidFill>
              </a:defRPr>
            </a:lvl1pPr>
            <a:lvl2pPr marL="91440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2pPr>
            <a:lvl3pPr marL="137160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3pPr>
            <a:lvl4pPr marL="182880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4pPr>
            <a:lvl5pPr marL="228600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>
                <a:solidFill>
                  <a:schemeClr val="dk1"/>
                </a:solidFill>
              </a:defRPr>
            </a:lvl5pPr>
            <a:lvl6pPr marL="274320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6pPr>
            <a:lvl7pPr marL="320040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7pPr>
            <a:lvl8pPr marL="365760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8pPr>
            <a:lvl9pPr marL="411480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Char char="•"/>
              <a:defRPr sz="1760"/>
            </a:lvl9pPr>
          </a:lstStyle>
          <a:p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2"/>
          </p:nvPr>
        </p:nvSpPr>
        <p:spPr>
          <a:xfrm>
            <a:off x="949262" y="4023240"/>
            <a:ext cx="3130800" cy="24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ftr" idx="11"/>
          </p:nvPr>
        </p:nvSpPr>
        <p:spPr>
          <a:xfrm>
            <a:off x="704773" y="7067702"/>
            <a:ext cx="41871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9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704088" y="2543005"/>
            <a:ext cx="3621000" cy="129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10"/>
              <a:buFont typeface="Gill Sans"/>
              <a:buNone/>
              <a:defRPr sz="2310">
                <a:solidFill>
                  <a:srgbClr val="26262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0"/>
          <p:cNvSpPr>
            <a:spLocks noGrp="1"/>
          </p:cNvSpPr>
          <p:nvPr>
            <p:ph type="pic" idx="2"/>
          </p:nvPr>
        </p:nvSpPr>
        <p:spPr>
          <a:xfrm>
            <a:off x="5029201" y="0"/>
            <a:ext cx="5034300" cy="7772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1" name="Google Shape;251;p40"/>
          <p:cNvSpPr txBox="1">
            <a:spLocks noGrp="1"/>
          </p:cNvSpPr>
          <p:nvPr>
            <p:ph type="body" idx="1"/>
          </p:nvPr>
        </p:nvSpPr>
        <p:spPr>
          <a:xfrm>
            <a:off x="949262" y="4023242"/>
            <a:ext cx="3130800" cy="24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50"/>
              <a:buNone/>
              <a:defRPr sz="165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540"/>
              <a:buNone/>
              <a:defRPr sz="1540"/>
            </a:lvl2pPr>
            <a:lvl3pPr marL="137160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20"/>
              <a:buNone/>
              <a:defRPr sz="1320"/>
            </a:lvl3pPr>
            <a:lvl4pPr marL="182880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6pPr>
            <a:lvl7pPr marL="320040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7pPr>
            <a:lvl8pPr marL="365760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8pPr>
            <a:lvl9pPr marL="411480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/>
          <p:cNvSpPr txBox="1">
            <a:spLocks noGrp="1"/>
          </p:cNvSpPr>
          <p:nvPr>
            <p:ph type="ftr" idx="11"/>
          </p:nvPr>
        </p:nvSpPr>
        <p:spPr>
          <a:xfrm>
            <a:off x="704088" y="7067702"/>
            <a:ext cx="4184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0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1"/>
          <p:cNvSpPr txBox="1">
            <a:spLocks noGrp="1"/>
          </p:cNvSpPr>
          <p:nvPr>
            <p:ph type="body" idx="1"/>
          </p:nvPr>
        </p:nvSpPr>
        <p:spPr>
          <a:xfrm rot="5400000">
            <a:off x="3274531" y="1481835"/>
            <a:ext cx="3515700" cy="6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>
            <a:spLocks noGrp="1"/>
          </p:cNvSpPr>
          <p:nvPr>
            <p:ph type="title"/>
          </p:nvPr>
        </p:nvSpPr>
        <p:spPr>
          <a:xfrm rot="5400000">
            <a:off x="4894530" y="3306378"/>
            <a:ext cx="5647800" cy="11595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2"/>
          <p:cNvSpPr txBox="1">
            <a:spLocks noGrp="1"/>
          </p:cNvSpPr>
          <p:nvPr>
            <p:ph type="body" idx="1"/>
          </p:nvPr>
        </p:nvSpPr>
        <p:spPr>
          <a:xfrm rot="5400000">
            <a:off x="1536591" y="1292178"/>
            <a:ext cx="5647800" cy="51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42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2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2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dk1"/>
          </a:solidFill>
          <a:ln w="31750" cap="sq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212464" y="2989783"/>
            <a:ext cx="36168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5229111" y="2989783"/>
            <a:ext cx="36195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>
            <a:spLocks noGrp="1"/>
          </p:cNvSpPr>
          <p:nvPr>
            <p:ph type="ctrTitle"/>
          </p:nvPr>
        </p:nvSpPr>
        <p:spPr>
          <a:xfrm>
            <a:off x="1257300" y="1272011"/>
            <a:ext cx="7543800" cy="2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6" name="Google Shape;276;p44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4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5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body" idx="2"/>
          </p:nvPr>
        </p:nvSpPr>
        <p:spPr>
          <a:xfrm>
            <a:off x="5092065" y="2069042"/>
            <a:ext cx="42747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5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6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46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>
            <a:spLocks noGrp="1"/>
          </p:cNvSpPr>
          <p:nvPr>
            <p:ph type="title"/>
          </p:nvPr>
        </p:nvSpPr>
        <p:spPr>
          <a:xfrm>
            <a:off x="686276" y="1937703"/>
            <a:ext cx="8675400" cy="3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7"/>
          <p:cNvSpPr txBox="1">
            <a:spLocks noGrp="1"/>
          </p:cNvSpPr>
          <p:nvPr>
            <p:ph type="body" idx="1"/>
          </p:nvPr>
        </p:nvSpPr>
        <p:spPr>
          <a:xfrm>
            <a:off x="686276" y="5201391"/>
            <a:ext cx="86754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47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7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7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>
            <a:spLocks noGrp="1"/>
          </p:cNvSpPr>
          <p:nvPr>
            <p:ph type="title"/>
          </p:nvPr>
        </p:nvSpPr>
        <p:spPr>
          <a:xfrm>
            <a:off x="69282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body" idx="1"/>
          </p:nvPr>
        </p:nvSpPr>
        <p:spPr>
          <a:xfrm>
            <a:off x="692825" y="1905318"/>
            <a:ext cx="42552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1" name="Google Shape;301;p48"/>
          <p:cNvSpPr txBox="1">
            <a:spLocks noGrp="1"/>
          </p:cNvSpPr>
          <p:nvPr>
            <p:ph type="body" idx="2"/>
          </p:nvPr>
        </p:nvSpPr>
        <p:spPr>
          <a:xfrm>
            <a:off x="692825" y="2839085"/>
            <a:ext cx="42552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body" idx="3"/>
          </p:nvPr>
        </p:nvSpPr>
        <p:spPr>
          <a:xfrm>
            <a:off x="5092065" y="1905318"/>
            <a:ext cx="42762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3" name="Google Shape;303;p48"/>
          <p:cNvSpPr txBox="1">
            <a:spLocks noGrp="1"/>
          </p:cNvSpPr>
          <p:nvPr>
            <p:ph type="body" idx="4"/>
          </p:nvPr>
        </p:nvSpPr>
        <p:spPr>
          <a:xfrm>
            <a:off x="5092065" y="2839085"/>
            <a:ext cx="42762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48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9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9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0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0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1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1"/>
          <p:cNvSpPr txBox="1">
            <a:spLocks noGrp="1"/>
          </p:cNvSpPr>
          <p:nvPr>
            <p:ph type="body" idx="1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9" name="Google Shape;319;p51"/>
          <p:cNvSpPr txBox="1">
            <a:spLocks noGrp="1"/>
          </p:cNvSpPr>
          <p:nvPr>
            <p:ph type="body" idx="2"/>
          </p:nvPr>
        </p:nvSpPr>
        <p:spPr>
          <a:xfrm>
            <a:off x="692825" y="2331720"/>
            <a:ext cx="32442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0" name="Google Shape;320;p51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1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1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2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2"/>
          <p:cNvSpPr>
            <a:spLocks noGrp="1"/>
          </p:cNvSpPr>
          <p:nvPr>
            <p:ph type="pic" idx="2"/>
          </p:nvPr>
        </p:nvSpPr>
        <p:spPr>
          <a:xfrm>
            <a:off x="4276130" y="1119082"/>
            <a:ext cx="5092200" cy="552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52"/>
          <p:cNvSpPr txBox="1">
            <a:spLocks noGrp="1"/>
          </p:cNvSpPr>
          <p:nvPr>
            <p:ph type="body" idx="1"/>
          </p:nvPr>
        </p:nvSpPr>
        <p:spPr>
          <a:xfrm>
            <a:off x="692825" y="2331720"/>
            <a:ext cx="32442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7" name="Google Shape;327;p52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2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2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3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3"/>
          <p:cNvSpPr txBox="1">
            <a:spLocks noGrp="1"/>
          </p:cNvSpPr>
          <p:nvPr>
            <p:ph type="body" idx="1"/>
          </p:nvPr>
        </p:nvSpPr>
        <p:spPr>
          <a:xfrm rot="5400000">
            <a:off x="2563485" y="197042"/>
            <a:ext cx="4931400" cy="8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53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3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3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7681" y="1344678"/>
            <a:ext cx="9063038" cy="52970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40519">
              <a:lnSpc>
                <a:spcPct val="100000"/>
              </a:lnSpc>
              <a:spcBef>
                <a:spcPts val="0"/>
              </a:spcBef>
              <a:buSzTx/>
              <a:buNone/>
              <a:defRPr sz="2269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842845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 txBox="1">
            <a:spLocks noGrp="1"/>
          </p:cNvSpPr>
          <p:nvPr>
            <p:ph type="title"/>
          </p:nvPr>
        </p:nvSpPr>
        <p:spPr>
          <a:xfrm rot="5400000">
            <a:off x="4989135" y="2622858"/>
            <a:ext cx="6586800" cy="21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4"/>
          <p:cNvSpPr txBox="1">
            <a:spLocks noGrp="1"/>
          </p:cNvSpPr>
          <p:nvPr>
            <p:ph type="body" idx="1"/>
          </p:nvPr>
        </p:nvSpPr>
        <p:spPr>
          <a:xfrm rot="5400000">
            <a:off x="588563" y="516858"/>
            <a:ext cx="6586800" cy="6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54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4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4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98145" y="451269"/>
            <a:ext cx="905256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98145" y="1755419"/>
            <a:ext cx="9052560" cy="395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32832" marR="0" lvl="0" indent="-166417" algn="l">
              <a:lnSpc>
                <a:spcPct val="100000"/>
              </a:lnSpc>
              <a:spcBef>
                <a:spcPts val="224"/>
              </a:spcBef>
              <a:spcAft>
                <a:spcPts val="0"/>
              </a:spcAft>
              <a:buClr>
                <a:srgbClr val="D02124"/>
              </a:buClr>
              <a:buSzPts val="1539"/>
              <a:buFont typeface="Merriweather Sans"/>
              <a:buNone/>
              <a:defRPr sz="1120">
                <a:solidFill>
                  <a:schemeClr val="lt1"/>
                </a:solidFill>
              </a:defRPr>
            </a:lvl1pPr>
            <a:lvl2pPr marL="665665" lvl="1" indent="-166417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120">
                <a:solidFill>
                  <a:schemeClr val="lt1"/>
                </a:solidFill>
              </a:defRPr>
            </a:lvl2pPr>
            <a:lvl3pPr marL="998498" lvl="2" indent="-166417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120">
                <a:solidFill>
                  <a:schemeClr val="lt1"/>
                </a:solidFill>
              </a:defRPr>
            </a:lvl3pPr>
            <a:lvl4pPr marL="1331330" lvl="3" indent="-166417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120">
                <a:solidFill>
                  <a:schemeClr val="lt1"/>
                </a:solidFill>
              </a:defRPr>
            </a:lvl4pPr>
            <a:lvl5pPr marL="1664162" lvl="4" indent="-166417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39"/>
              <a:buNone/>
              <a:defRPr sz="1120">
                <a:solidFill>
                  <a:schemeClr val="lt1"/>
                </a:solidFill>
              </a:defRPr>
            </a:lvl5pPr>
            <a:lvl6pPr marL="1996995" lvl="5" indent="-249624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29827" lvl="6" indent="-249624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662659" lvl="7" indent="-249624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995493" lvl="8" indent="-249624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62274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1212464" y="2989783"/>
            <a:ext cx="3616825" cy="35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5229111" y="2989783"/>
            <a:ext cx="3619568" cy="35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1212464" y="2704977"/>
            <a:ext cx="7633472" cy="18653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223536" y="4932883"/>
            <a:ext cx="5611330" cy="140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090"/>
              <a:buNone/>
              <a:defRPr sz="209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  <a:defRPr sz="1979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5pPr>
            <a:lvl6pPr lvl="5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6pPr>
            <a:lvl7pPr lvl="6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7pPr>
            <a:lvl8pPr lvl="7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8pPr>
            <a:lvl9pPr lvl="8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dk1"/>
          </a:solidFill>
          <a:ln w="31750" cap="sq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60"/>
              <a:buFont typeface="Gill Sans"/>
              <a:buNone/>
              <a:defRPr sz="28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702" r:id="rId5"/>
    <p:sldLayoutId id="21474837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531" cy="1347216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60"/>
              <a:buFont typeface="Gill Sans"/>
              <a:buNone/>
              <a:defRPr sz="28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531" cy="35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841" cy="36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330" cy="36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36" cy="414528"/>
          </a:xfrm>
          <a:prstGeom prst="ellipse">
            <a:avLst/>
          </a:prstGeom>
          <a:solidFill>
            <a:srgbClr val="1D1D1D">
              <a:alpha val="69411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704" r:id="rId8"/>
    <p:sldLayoutId id="2147483705" r:id="rId9"/>
    <p:sldLayoutId id="214748370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30"/>
              <a:buFont typeface="Calibri"/>
              <a:buNone/>
              <a:defRPr sz="36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5285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310"/>
              <a:buFont typeface="Arial"/>
              <a:buChar char="•"/>
              <a:defRPr sz="23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433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337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289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dt" idx="10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ftr" idx="11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>
            <a:spLocks noGrp="1"/>
          </p:cNvSpPr>
          <p:nvPr>
            <p:ph type="title"/>
          </p:nvPr>
        </p:nvSpPr>
        <p:spPr>
          <a:xfrm>
            <a:off x="1766650" y="1093318"/>
            <a:ext cx="65316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60"/>
              <a:buFont typeface="Gill Sans"/>
              <a:buNone/>
              <a:defRPr sz="28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body" idx="1"/>
          </p:nvPr>
        </p:nvSpPr>
        <p:spPr>
          <a:xfrm>
            <a:off x="1766650" y="2989785"/>
            <a:ext cx="6531600" cy="3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036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0359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accent2"/>
              </a:buClr>
              <a:buSzPts val="1760"/>
              <a:buFont typeface="Arial"/>
              <a:buChar char="•"/>
              <a:defRPr sz="176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dt" idx="10"/>
          </p:nvPr>
        </p:nvSpPr>
        <p:spPr>
          <a:xfrm>
            <a:off x="6576837" y="7070658"/>
            <a:ext cx="22719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ftr" idx="11"/>
          </p:nvPr>
        </p:nvSpPr>
        <p:spPr>
          <a:xfrm>
            <a:off x="1212463" y="7067702"/>
            <a:ext cx="50124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5" name="Google Shape;195;p31"/>
          <p:cNvSpPr>
            <a:spLocks noGrp="1"/>
          </p:cNvSpPr>
          <p:nvPr>
            <p:ph type="sldNum" idx="12"/>
          </p:nvPr>
        </p:nvSpPr>
        <p:spPr>
          <a:xfrm>
            <a:off x="9064123" y="7046976"/>
            <a:ext cx="402300" cy="414600"/>
          </a:xfrm>
          <a:prstGeom prst="ellipse">
            <a:avLst/>
          </a:prstGeom>
          <a:solidFill>
            <a:srgbClr val="1D1D1D">
              <a:alpha val="6902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>
            <a:spLocks noGrp="1"/>
          </p:cNvSpPr>
          <p:nvPr>
            <p:ph type="title"/>
          </p:nvPr>
        </p:nvSpPr>
        <p:spPr>
          <a:xfrm>
            <a:off x="691515" y="413808"/>
            <a:ext cx="86754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400" cy="4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p43"/>
          <p:cNvSpPr txBox="1">
            <a:spLocks noGrp="1"/>
          </p:cNvSpPr>
          <p:nvPr>
            <p:ph type="dt" idx="10"/>
          </p:nvPr>
        </p:nvSpPr>
        <p:spPr>
          <a:xfrm>
            <a:off x="69151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43"/>
          <p:cNvSpPr txBox="1">
            <a:spLocks noGrp="1"/>
          </p:cNvSpPr>
          <p:nvPr>
            <p:ph type="ftr" idx="11"/>
          </p:nvPr>
        </p:nvSpPr>
        <p:spPr>
          <a:xfrm>
            <a:off x="3331845" y="7203863"/>
            <a:ext cx="33948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43"/>
          <p:cNvSpPr txBox="1">
            <a:spLocks noGrp="1"/>
          </p:cNvSpPr>
          <p:nvPr>
            <p:ph type="sldNum" idx="12"/>
          </p:nvPr>
        </p:nvSpPr>
        <p:spPr>
          <a:xfrm>
            <a:off x="7103745" y="7203863"/>
            <a:ext cx="2263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nlaplake.org/voluntee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5"/>
          <p:cNvSpPr txBox="1">
            <a:spLocks noGrp="1"/>
          </p:cNvSpPr>
          <p:nvPr>
            <p:ph type="ctrTitle"/>
          </p:nvPr>
        </p:nvSpPr>
        <p:spPr>
          <a:xfrm>
            <a:off x="1336934" y="2866821"/>
            <a:ext cx="7633472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ill Sans"/>
              <a:buNone/>
            </a:pPr>
            <a:r>
              <a:rPr lang="en-US" sz="5400" cap="none"/>
              <a:t>Welcome to the Dunlap Lake Annual Meeting</a:t>
            </a:r>
            <a:endParaRPr/>
          </a:p>
        </p:txBody>
      </p:sp>
      <p:sp>
        <p:nvSpPr>
          <p:cNvPr id="347" name="Google Shape;347;p55"/>
          <p:cNvSpPr txBox="1">
            <a:spLocks noGrp="1"/>
          </p:cNvSpPr>
          <p:nvPr>
            <p:ph type="subTitle" idx="1"/>
          </p:nvPr>
        </p:nvSpPr>
        <p:spPr>
          <a:xfrm>
            <a:off x="2348005" y="5441373"/>
            <a:ext cx="5611330" cy="140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7"/>
              <a:buNone/>
            </a:pPr>
            <a:r>
              <a:rPr lang="en-US" sz="1927"/>
              <a:t>Dunlap Lake Annual Meeting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27"/>
              <a:buNone/>
            </a:pPr>
            <a:r>
              <a:rPr lang="en-US" sz="1927"/>
              <a:t>Monday, February 24, 2025</a:t>
            </a:r>
            <a:endParaRPr/>
          </a:p>
        </p:txBody>
      </p:sp>
      <p:pic>
        <p:nvPicPr>
          <p:cNvPr id="348" name="Google Shape;34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438" y="510449"/>
            <a:ext cx="2667526" cy="177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70AF3-3E86-713F-20E4-092ED6082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964"/>
            <a:ext cx="10055596" cy="61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6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1"/>
          <p:cNvSpPr txBox="1">
            <a:spLocks noGrp="1"/>
          </p:cNvSpPr>
          <p:nvPr>
            <p:ph type="title"/>
          </p:nvPr>
        </p:nvSpPr>
        <p:spPr>
          <a:xfrm>
            <a:off x="2263824" y="767397"/>
            <a:ext cx="6975890" cy="1432025"/>
          </a:xfrm>
          <a:prstGeom prst="rect">
            <a:avLst/>
          </a:prstGeom>
          <a:solidFill>
            <a:srgbClr val="D6E7F0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>
              <a:buSzPct val="73170"/>
            </a:pPr>
            <a:r>
              <a:rPr lang="en-US" sz="3800" b="1"/>
              <a:t>COMMUNICATIONS COMMITTEE</a:t>
            </a:r>
            <a:br>
              <a:rPr lang="en-US" sz="2850"/>
            </a:br>
            <a:r>
              <a:rPr lang="en-US" sz="2800"/>
              <a:t>Merged with Social </a:t>
            </a:r>
            <a:endParaRPr sz="2800"/>
          </a:p>
        </p:txBody>
      </p:sp>
      <p:sp>
        <p:nvSpPr>
          <p:cNvPr id="461" name="Google Shape;461;p71"/>
          <p:cNvSpPr txBox="1"/>
          <p:nvPr/>
        </p:nvSpPr>
        <p:spPr>
          <a:xfrm>
            <a:off x="1002298" y="2476957"/>
            <a:ext cx="8764190" cy="427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chemeClr val="dk1"/>
              </a:buClr>
              <a:buSzPts val="2900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Official announcements posted on signboards at</a:t>
            </a:r>
          </a:p>
          <a:p>
            <a:pPr>
              <a:buSzPts val="2900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     - 840 East Lake Drive</a:t>
            </a:r>
            <a:endParaRPr lang="en-US" sz="295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>
              <a:buSzPts val="2900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     - Corner of Barnett and Schwarz</a:t>
            </a:r>
            <a:b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</a:br>
            <a:endParaRPr lang="en-US" sz="295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>
              <a:buSzPts val="2900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Volunteers are needed to help with:</a:t>
            </a:r>
            <a:endParaRPr lang="en-US" sz="2950">
              <a:solidFill>
                <a:schemeClr val="dk1"/>
              </a:solidFill>
              <a:latin typeface="Gill Sans"/>
              <a:ea typeface="Gill Sans"/>
              <a:cs typeface="Gill Sans"/>
            </a:endParaRPr>
          </a:p>
          <a:p>
            <a:pPr marL="708025" lvl="1" indent="-314325">
              <a:buClr>
                <a:schemeClr val="dk1"/>
              </a:buClr>
              <a:buSzPts val="2900"/>
              <a:buFont typeface="Courier New"/>
              <a:buChar char="o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Posting/decorating Barnett Signboard</a:t>
            </a:r>
          </a:p>
          <a:p>
            <a:pPr marL="708025" lvl="1" indent="-314325">
              <a:buClr>
                <a:schemeClr val="dk1"/>
              </a:buClr>
              <a:buSzPts val="2900"/>
              <a:buFont typeface="Courier New"/>
              <a:buChar char="o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Updating website</a:t>
            </a:r>
          </a:p>
          <a:p>
            <a:pPr marL="708025" lvl="1" indent="-314325">
              <a:buClr>
                <a:schemeClr val="dk1"/>
              </a:buClr>
              <a:buSzPts val="2900"/>
              <a:buFont typeface="Courier New"/>
              <a:buChar char="o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Social media</a:t>
            </a:r>
          </a:p>
          <a:p>
            <a:pPr marL="708025" lvl="1" indent="-314325">
              <a:buClr>
                <a:schemeClr val="dk1"/>
              </a:buClr>
              <a:buSzPts val="2900"/>
              <a:buFont typeface="Courier New"/>
              <a:buChar char="o"/>
            </a:pPr>
            <a:r>
              <a:rPr lang="en-US" sz="2950">
                <a:solidFill>
                  <a:schemeClr val="dk1"/>
                </a:solidFill>
                <a:latin typeface="Gill Sans"/>
                <a:ea typeface="Gill Sans"/>
                <a:cs typeface="Gill Sans"/>
              </a:rPr>
              <a:t>Welcoming new members  </a:t>
            </a:r>
          </a:p>
        </p:txBody>
      </p:sp>
      <p:pic>
        <p:nvPicPr>
          <p:cNvPr id="463" name="Google Shape;463;p71"/>
          <p:cNvPicPr preferRelativeResize="0"/>
          <p:nvPr/>
        </p:nvPicPr>
        <p:blipFill>
          <a:blip r:embed="rId3">
            <a:alphaModFix/>
          </a:blip>
          <a:srcRect r="122" b="42328"/>
          <a:stretch/>
        </p:blipFill>
        <p:spPr>
          <a:xfrm>
            <a:off x="-407458" y="766991"/>
            <a:ext cx="3739743" cy="142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4685F-A02F-B7ED-7C73-D84EC488F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267" b="21621"/>
          <a:stretch/>
        </p:blipFill>
        <p:spPr>
          <a:xfrm>
            <a:off x="1757" y="-73"/>
            <a:ext cx="10056885" cy="7795000"/>
          </a:xfrm>
          <a:prstGeom prst="rect">
            <a:avLst/>
          </a:prstGeom>
        </p:spPr>
      </p:pic>
      <p:sp>
        <p:nvSpPr>
          <p:cNvPr id="489" name="Google Shape;489;p74"/>
          <p:cNvSpPr txBox="1"/>
          <p:nvPr/>
        </p:nvSpPr>
        <p:spPr>
          <a:xfrm>
            <a:off x="4522333" y="5611473"/>
            <a:ext cx="4727100" cy="1113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5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     Dam Maintenance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 dirty="0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          Roy Wehling - Chair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E88D8-853D-12B9-C191-563204663071}"/>
              </a:ext>
            </a:extLst>
          </p:cNvPr>
          <p:cNvSpPr txBox="1"/>
          <p:nvPr/>
        </p:nvSpPr>
        <p:spPr>
          <a:xfrm>
            <a:off x="773723" y="586154"/>
            <a:ext cx="5134706" cy="267765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har char="•"/>
            </a:pPr>
            <a:r>
              <a:rPr lang="en-US" sz="2400" dirty="0"/>
              <a:t>Dam Inspection completed September 2024</a:t>
            </a:r>
            <a:endParaRPr lang="en-US"/>
          </a:p>
          <a:p>
            <a:pPr marL="342900" indent="-342900">
              <a:buChar char="•"/>
            </a:pPr>
            <a:r>
              <a:rPr lang="en-US" sz="2400" dirty="0">
                <a:cs typeface="Arial"/>
              </a:rPr>
              <a:t>Please keep off the dam – we have had several trespassing issues over the last year, only authorized personnel should be on the dam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04E4D7-5330-6A6E-ECE0-B43BEBABF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584" r="-158" b="-245"/>
          <a:stretch/>
        </p:blipFill>
        <p:spPr>
          <a:xfrm>
            <a:off x="-1568" y="699357"/>
            <a:ext cx="10052814" cy="65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5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F36DF-C227-C056-8DBA-CB8ABED26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" y="699837"/>
            <a:ext cx="10051685" cy="63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3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595A6307-56DC-D99D-2DF7-DB770B561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ats on a dock next to a lake&#10;&#10;AI-generated content may be incorrect.">
            <a:extLst>
              <a:ext uri="{FF2B5EF4-FFF2-40B4-BE49-F238E27FC236}">
                <a16:creationId xmlns:a16="http://schemas.microsoft.com/office/drawing/2014/main" id="{800C60F0-2F8A-D3D9-B8FF-B25FBDEC78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33" r="11354" b="-95"/>
          <a:stretch/>
        </p:blipFill>
        <p:spPr>
          <a:xfrm>
            <a:off x="826" y="1481850"/>
            <a:ext cx="10055535" cy="4804163"/>
          </a:xfrm>
          <a:prstGeom prst="rect">
            <a:avLst/>
          </a:prstGeom>
        </p:spPr>
      </p:pic>
      <p:sp>
        <p:nvSpPr>
          <p:cNvPr id="6" name="Google Shape;447;p69">
            <a:extLst>
              <a:ext uri="{FF2B5EF4-FFF2-40B4-BE49-F238E27FC236}">
                <a16:creationId xmlns:a16="http://schemas.microsoft.com/office/drawing/2014/main" id="{B0A7C669-B132-7E7F-534B-01C7390691BD}"/>
              </a:ext>
            </a:extLst>
          </p:cNvPr>
          <p:cNvSpPr txBox="1">
            <a:spLocks/>
          </p:cNvSpPr>
          <p:nvPr/>
        </p:nvSpPr>
        <p:spPr>
          <a:xfrm>
            <a:off x="4136727" y="5871639"/>
            <a:ext cx="5552871" cy="1474807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Marina Rental Fees Due March 15th</a:t>
            </a:r>
          </a:p>
        </p:txBody>
      </p:sp>
      <p:sp>
        <p:nvSpPr>
          <p:cNvPr id="4" name="Google Shape;447;p69">
            <a:extLst>
              <a:ext uri="{FF2B5EF4-FFF2-40B4-BE49-F238E27FC236}">
                <a16:creationId xmlns:a16="http://schemas.microsoft.com/office/drawing/2014/main" id="{7EF67361-533B-CED9-A059-F2D7C0DE5C00}"/>
              </a:ext>
            </a:extLst>
          </p:cNvPr>
          <p:cNvSpPr txBox="1">
            <a:spLocks/>
          </p:cNvSpPr>
          <p:nvPr/>
        </p:nvSpPr>
        <p:spPr>
          <a:xfrm>
            <a:off x="595444" y="466772"/>
            <a:ext cx="5552871" cy="1474807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50"/>
              <a:buFont typeface="Gill Sans"/>
              <a:buNone/>
              <a:defRPr sz="385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Legal Committee &amp; Marinas </a:t>
            </a:r>
          </a:p>
          <a:p>
            <a:r>
              <a:rPr lang="en-US"/>
              <a:t>Josh Schumacher - chair</a:t>
            </a:r>
          </a:p>
        </p:txBody>
      </p:sp>
    </p:spTree>
    <p:extLst>
      <p:ext uri="{BB962C8B-B14F-4D97-AF65-F5344CB8AC3E}">
        <p14:creationId xmlns:p14="http://schemas.microsoft.com/office/powerpoint/2010/main" val="1768649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168A03-A3A2-9FBE-23AA-2CAD396C2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608"/>
            <a:ext cx="10064681" cy="58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16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802B2-9978-5E8F-756F-919C2A231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386"/>
            <a:ext cx="10055596" cy="62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6D76A-0C19-775A-D071-64FDFEDA4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964"/>
            <a:ext cx="10055596" cy="61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03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6"/>
          <p:cNvSpPr txBox="1"/>
          <p:nvPr/>
        </p:nvSpPr>
        <p:spPr>
          <a:xfrm>
            <a:off x="526230" y="916238"/>
            <a:ext cx="9013200" cy="5946300"/>
          </a:xfrm>
          <a:prstGeom prst="rect">
            <a:avLst/>
          </a:prstGeom>
          <a:solidFill>
            <a:srgbClr val="FFFFFF"/>
          </a:solidFill>
          <a:ln w="12700" cap="sq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dk1"/>
                </a:solidFill>
              </a:rPr>
              <a:t>You do not need to be a board member to join a committee.</a:t>
            </a:r>
            <a:endParaRPr sz="3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dk1"/>
                </a:solidFill>
              </a:rPr>
              <a:t>We are always looking for new volunteers and new events. </a:t>
            </a:r>
            <a:endParaRPr sz="3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endParaRPr sz="400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www.dunlaplake.org/volunteer/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r>
              <a:rPr lang="en-US" sz="2800">
                <a:solidFill>
                  <a:schemeClr val="dk1"/>
                </a:solidFill>
              </a:rPr>
              <a:t>Or email Carolyn@DunlapLake.org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8"/>
          <p:cNvSpPr txBox="1">
            <a:spLocks noGrp="1"/>
          </p:cNvSpPr>
          <p:nvPr>
            <p:ph type="title"/>
          </p:nvPr>
        </p:nvSpPr>
        <p:spPr>
          <a:xfrm>
            <a:off x="1074375" y="308800"/>
            <a:ext cx="7752300" cy="13473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459"/>
              <a:t>BOARD MEMBER INTRODUCTIONS</a:t>
            </a:r>
            <a:br>
              <a:rPr lang="en-US" sz="3459"/>
            </a:br>
            <a:r>
              <a:rPr lang="en-US" sz="3459"/>
              <a:t>&amp; WELCOME</a:t>
            </a:r>
            <a:endParaRPr sz="3459"/>
          </a:p>
        </p:txBody>
      </p:sp>
      <p:sp>
        <p:nvSpPr>
          <p:cNvPr id="366" name="Google Shape;366;p58"/>
          <p:cNvSpPr txBox="1">
            <a:spLocks noGrp="1"/>
          </p:cNvSpPr>
          <p:nvPr>
            <p:ph type="body" idx="1"/>
          </p:nvPr>
        </p:nvSpPr>
        <p:spPr>
          <a:xfrm>
            <a:off x="279276" y="2967300"/>
            <a:ext cx="3980215" cy="4698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Andy Leek</a:t>
            </a:r>
            <a:endParaRPr lang="en-US" sz="2400"/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Lori Scarlett</a:t>
            </a:r>
            <a:endParaRPr lang="en-US" sz="2400"/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Roy Wehling</a:t>
            </a:r>
            <a:endParaRPr lang="en-US" sz="2400">
              <a:latin typeface="Calibri"/>
              <a:cs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Josh Schumacher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Noto Sans Symbols"/>
              <a:buChar char="∙"/>
            </a:pPr>
            <a:r>
              <a:rPr lang="en-US" sz="2400" dirty="0">
                <a:latin typeface="Calibri"/>
              </a:rPr>
              <a:t>Graham Johnson</a:t>
            </a:r>
          </a:p>
          <a:p>
            <a:pPr marL="282575" indent="-282575">
              <a:spcBef>
                <a:spcPts val="0"/>
              </a:spcBef>
              <a:buSzPct val="105371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Jim Taylor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- VP</a:t>
            </a:r>
            <a:endParaRPr lang="en-US" sz="2400" dirty="0"/>
          </a:p>
          <a:p>
            <a:pPr marL="282575" indent="-282575">
              <a:spcBef>
                <a:spcPts val="0"/>
              </a:spcBef>
              <a:buSzPct val="105371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Richard Welle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- Treasurer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Frank Gremaud</a:t>
            </a:r>
            <a:endParaRPr lang="en-US" sz="2400"/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371"/>
              <a:buFont typeface="Calibri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Ben Richey</a:t>
            </a:r>
            <a:endParaRPr lang="en-US" sz="2400"/>
          </a:p>
          <a:p>
            <a:pPr marL="282575" indent="-282575">
              <a:spcBef>
                <a:spcPts val="0"/>
              </a:spcBef>
              <a:buSzPct val="105370"/>
              <a:buFont typeface="Calibri"/>
              <a:buChar char="∙"/>
            </a:pPr>
            <a:r>
              <a:rPr lang="en-US" sz="2400" dirty="0">
                <a:latin typeface="Calibri"/>
                <a:ea typeface="Calibri"/>
                <a:cs typeface="Calibri"/>
              </a:rPr>
              <a:t>Andrew </a:t>
            </a:r>
            <a:r>
              <a:rPr lang="en-US" sz="2400" dirty="0" err="1">
                <a:latin typeface="Calibri"/>
                <a:ea typeface="Calibri"/>
                <a:cs typeface="Calibri"/>
              </a:rPr>
              <a:t>Reznack</a:t>
            </a:r>
            <a:r>
              <a:rPr lang="en-US" sz="2400" dirty="0">
                <a:latin typeface="Calibri"/>
                <a:ea typeface="Calibri"/>
                <a:cs typeface="Calibri"/>
              </a:rPr>
              <a:t> - President</a:t>
            </a:r>
          </a:p>
          <a:p>
            <a:pPr marL="250825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None/>
            </a:pPr>
            <a:endParaRPr lang="en-US" sz="4100">
              <a:latin typeface="Calibri"/>
              <a:ea typeface="Calibri"/>
              <a:cs typeface="Calibri"/>
            </a:endParaRPr>
          </a:p>
          <a:p>
            <a:pPr marL="2508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5372"/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367" name="Google Shape;367;p58"/>
          <p:cNvSpPr txBox="1"/>
          <p:nvPr/>
        </p:nvSpPr>
        <p:spPr>
          <a:xfrm>
            <a:off x="5527425" y="7460650"/>
            <a:ext cx="1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8" name="Google Shape;368;p58"/>
          <p:cNvSpPr txBox="1"/>
          <p:nvPr/>
        </p:nvSpPr>
        <p:spPr>
          <a:xfrm>
            <a:off x="1019575" y="1766863"/>
            <a:ext cx="8111700" cy="11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51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Thank you to all volunteers and donors</a:t>
            </a:r>
            <a:r>
              <a:rPr lang="en-US" sz="5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79" b="0" i="0" u="none" strike="noStrike" cap="none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5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Introduction of 202</a:t>
            </a:r>
            <a:r>
              <a:rPr lang="en-US" sz="51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5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Board Members</a:t>
            </a:r>
            <a:r>
              <a:rPr lang="en-US" sz="2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en-US" sz="2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9" name="Google Shape;369;p58"/>
          <p:cNvSpPr txBox="1">
            <a:spLocks noGrp="1"/>
          </p:cNvSpPr>
          <p:nvPr>
            <p:ph type="body" idx="1"/>
          </p:nvPr>
        </p:nvSpPr>
        <p:spPr>
          <a:xfrm>
            <a:off x="4951004" y="2965931"/>
            <a:ext cx="4578092" cy="3480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Expiring Terms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Mike Mosella</a:t>
            </a:r>
            <a:endParaRPr lang="en-US" sz="2400" dirty="0"/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Toby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Heddinghaus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- Secretary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Terry Reising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Erik Manning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John Bode</a:t>
            </a:r>
            <a:endParaRPr lang="en-US" sz="2400" dirty="0"/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endParaRPr lang="en-US" sz="2000"/>
          </a:p>
          <a:p>
            <a:pPr marL="282575" indent="-282575">
              <a:spcBef>
                <a:spcPts val="0"/>
              </a:spcBef>
              <a:buSzPct val="100000"/>
              <a:buFont typeface="Noto Sans Symbols"/>
              <a:buChar char="∙"/>
            </a:pPr>
            <a:endParaRPr lang="en-US" sz="2000"/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∙"/>
            </a:pPr>
            <a:endParaRPr lang="en-US" sz="2000">
              <a:latin typeface="Calibri"/>
              <a:ea typeface="Calibri"/>
              <a:cs typeface="Calibri"/>
            </a:endParaRPr>
          </a:p>
          <a:p>
            <a:pPr marL="282575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Char char="∙"/>
            </a:pPr>
            <a:endParaRPr lang="en-US"/>
          </a:p>
          <a:p>
            <a:pPr marL="282575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Calibri"/>
              <a:buNone/>
            </a:pPr>
            <a:endParaRPr lang="en-US" sz="2550">
              <a:latin typeface="Calibri"/>
              <a:ea typeface="Calibri"/>
              <a:cs typeface="Calibri"/>
            </a:endParaRPr>
          </a:p>
          <a:p>
            <a:pPr marL="2508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80"/>
              <a:buNone/>
            </a:pPr>
            <a:endParaRPr/>
          </a:p>
        </p:txBody>
      </p:sp>
      <p:sp>
        <p:nvSpPr>
          <p:cNvPr id="370" name="Google Shape;370;p58"/>
          <p:cNvSpPr txBox="1"/>
          <p:nvPr/>
        </p:nvSpPr>
        <p:spPr>
          <a:xfrm>
            <a:off x="4952819" y="5840857"/>
            <a:ext cx="3273720" cy="120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Arial"/>
              <a:buNone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C. Green and Associates</a:t>
            </a:r>
            <a:endParaRPr/>
          </a:p>
          <a:p>
            <a:pPr marL="282575" marR="0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Carolyn Green</a:t>
            </a:r>
            <a:endParaRPr/>
          </a:p>
          <a:p>
            <a:pPr marL="282575" marR="0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"/>
              <a:buFont typeface="Calibri"/>
              <a:buChar char="∙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Maureen Bode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9"/>
          <p:cNvSpPr txBox="1">
            <a:spLocks noGrp="1"/>
          </p:cNvSpPr>
          <p:nvPr>
            <p:ph type="title"/>
          </p:nvPr>
        </p:nvSpPr>
        <p:spPr>
          <a:xfrm>
            <a:off x="1263366" y="218632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>
              <a:buSzPts val="3800"/>
            </a:pPr>
            <a:r>
              <a:rPr lang="en-US" sz="4850"/>
              <a:t>2025 PROPOSED  BUDGET</a:t>
            </a:r>
            <a:endParaRPr sz="4850"/>
          </a:p>
        </p:txBody>
      </p:sp>
      <p:sp>
        <p:nvSpPr>
          <p:cNvPr id="521" name="Google Shape;521;p79"/>
          <p:cNvSpPr txBox="1">
            <a:spLocks noGrp="1"/>
          </p:cNvSpPr>
          <p:nvPr>
            <p:ph type="body" idx="1"/>
          </p:nvPr>
        </p:nvSpPr>
        <p:spPr>
          <a:xfrm>
            <a:off x="851936" y="4395618"/>
            <a:ext cx="69828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4950"/>
              <a:t>Rick Welle - Treasurer</a:t>
            </a:r>
            <a:endParaRPr sz="495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CE12A7-6190-8117-373E-22445AA4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647" y="321421"/>
            <a:ext cx="6531531" cy="1347216"/>
          </a:xfrm>
        </p:spPr>
        <p:txBody>
          <a:bodyPr/>
          <a:lstStyle/>
          <a:p>
            <a:r>
              <a:rPr lang="en-US"/>
              <a:t>Available Assets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140065-2FDA-50CB-E927-7A5670DAA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747161"/>
              </p:ext>
            </p:extLst>
          </p:nvPr>
        </p:nvGraphicFramePr>
        <p:xfrm>
          <a:off x="166256" y="2989261"/>
          <a:ext cx="9001497" cy="4551759"/>
        </p:xfrm>
        <a:graphic>
          <a:graphicData uri="http://schemas.openxmlformats.org/drawingml/2006/table">
            <a:tbl>
              <a:tblPr/>
              <a:tblGrid>
                <a:gridCol w="3051957">
                  <a:extLst>
                    <a:ext uri="{9D8B030D-6E8A-4147-A177-3AD203B41FA5}">
                      <a16:colId xmlns:a16="http://schemas.microsoft.com/office/drawing/2014/main" val="714080481"/>
                    </a:ext>
                  </a:extLst>
                </a:gridCol>
                <a:gridCol w="1033153">
                  <a:extLst>
                    <a:ext uri="{9D8B030D-6E8A-4147-A177-3AD203B41FA5}">
                      <a16:colId xmlns:a16="http://schemas.microsoft.com/office/drawing/2014/main" val="3507497279"/>
                    </a:ext>
                  </a:extLst>
                </a:gridCol>
                <a:gridCol w="1769424">
                  <a:extLst>
                    <a:ext uri="{9D8B030D-6E8A-4147-A177-3AD203B41FA5}">
                      <a16:colId xmlns:a16="http://schemas.microsoft.com/office/drawing/2014/main" val="958830468"/>
                    </a:ext>
                  </a:extLst>
                </a:gridCol>
                <a:gridCol w="368135">
                  <a:extLst>
                    <a:ext uri="{9D8B030D-6E8A-4147-A177-3AD203B41FA5}">
                      <a16:colId xmlns:a16="http://schemas.microsoft.com/office/drawing/2014/main" val="4028182172"/>
                    </a:ext>
                  </a:extLst>
                </a:gridCol>
                <a:gridCol w="301352">
                  <a:extLst>
                    <a:ext uri="{9D8B030D-6E8A-4147-A177-3AD203B41FA5}">
                      <a16:colId xmlns:a16="http://schemas.microsoft.com/office/drawing/2014/main" val="2433132803"/>
                    </a:ext>
                  </a:extLst>
                </a:gridCol>
                <a:gridCol w="1238738">
                  <a:extLst>
                    <a:ext uri="{9D8B030D-6E8A-4147-A177-3AD203B41FA5}">
                      <a16:colId xmlns:a16="http://schemas.microsoft.com/office/drawing/2014/main" val="1361334257"/>
                    </a:ext>
                  </a:extLst>
                </a:gridCol>
                <a:gridCol w="1238738">
                  <a:extLst>
                    <a:ext uri="{9D8B030D-6E8A-4147-A177-3AD203B41FA5}">
                      <a16:colId xmlns:a16="http://schemas.microsoft.com/office/drawing/2014/main" val="539083660"/>
                    </a:ext>
                  </a:extLst>
                </a:gridCol>
              </a:tblGrid>
              <a:tr h="52757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FIRST MID SAVINGS (8217)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D38301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01.31.25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$115,226.29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8738171"/>
                  </a:ext>
                </a:extLst>
              </a:tr>
              <a:tr h="68394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FIRST MID MONEY MARKET (6232)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2.5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02.14.25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$28,020.53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436556"/>
                  </a:ext>
                </a:extLst>
              </a:tr>
              <a:tr h="4568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FIRST MID CD (9881)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3.92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02.14.25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06.02.2025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$206,732.91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430054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993429"/>
                  </a:ext>
                </a:extLst>
              </a:tr>
              <a:tr h="52757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CPM Operations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01.31.25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$211,588.32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095281"/>
                  </a:ext>
                </a:extLst>
              </a:tr>
              <a:tr h="52757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CPM Special Projects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01.31.25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$33,508.44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55506"/>
                  </a:ext>
                </a:extLst>
              </a:tr>
              <a:tr h="37156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CPM Debit Card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01.31.25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$6,497.13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997860"/>
                  </a:ext>
                </a:extLst>
              </a:tr>
              <a:tr h="37156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Busey Bank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02.17.25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$11,907.92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09743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478098"/>
                  </a:ext>
                </a:extLst>
              </a:tr>
              <a:tr h="52757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Total Liquid Assets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$613,481.54</a:t>
                      </a:r>
                    </a:p>
                  </a:txBody>
                  <a:tcPr marL="4441" marR="4441" marT="4441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142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561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D59B6-8AC9-F588-2CCF-B2F5AF16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062" y="126740"/>
            <a:ext cx="6252410" cy="1068779"/>
          </a:xfrm>
        </p:spPr>
        <p:txBody>
          <a:bodyPr/>
          <a:lstStyle/>
          <a:p>
            <a:r>
              <a:rPr lang="en-US"/>
              <a:t>2025 Operating Budget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29025C-C2F8-9D55-EC23-4CD79581F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403375"/>
              </p:ext>
            </p:extLst>
          </p:nvPr>
        </p:nvGraphicFramePr>
        <p:xfrm>
          <a:off x="647204" y="1609261"/>
          <a:ext cx="8763989" cy="6036399"/>
        </p:xfrm>
        <a:graphic>
          <a:graphicData uri="http://schemas.openxmlformats.org/drawingml/2006/table">
            <a:tbl>
              <a:tblPr/>
              <a:tblGrid>
                <a:gridCol w="2210049">
                  <a:extLst>
                    <a:ext uri="{9D8B030D-6E8A-4147-A177-3AD203B41FA5}">
                      <a16:colId xmlns:a16="http://schemas.microsoft.com/office/drawing/2014/main" val="992389031"/>
                    </a:ext>
                  </a:extLst>
                </a:gridCol>
                <a:gridCol w="1638485">
                  <a:extLst>
                    <a:ext uri="{9D8B030D-6E8A-4147-A177-3AD203B41FA5}">
                      <a16:colId xmlns:a16="http://schemas.microsoft.com/office/drawing/2014/main" val="1195112725"/>
                    </a:ext>
                  </a:extLst>
                </a:gridCol>
                <a:gridCol w="1638485">
                  <a:extLst>
                    <a:ext uri="{9D8B030D-6E8A-4147-A177-3AD203B41FA5}">
                      <a16:colId xmlns:a16="http://schemas.microsoft.com/office/drawing/2014/main" val="792591253"/>
                    </a:ext>
                  </a:extLst>
                </a:gridCol>
                <a:gridCol w="1638485">
                  <a:extLst>
                    <a:ext uri="{9D8B030D-6E8A-4147-A177-3AD203B41FA5}">
                      <a16:colId xmlns:a16="http://schemas.microsoft.com/office/drawing/2014/main" val="2909063791"/>
                    </a:ext>
                  </a:extLst>
                </a:gridCol>
                <a:gridCol w="1638485">
                  <a:extLst>
                    <a:ext uri="{9D8B030D-6E8A-4147-A177-3AD203B41FA5}">
                      <a16:colId xmlns:a16="http://schemas.microsoft.com/office/drawing/2014/main" val="3295173636"/>
                    </a:ext>
                  </a:extLst>
                </a:gridCol>
              </a:tblGrid>
              <a:tr h="912296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Fund</a:t>
                      </a:r>
                    </a:p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7594"/>
                  </a:ext>
                </a:extLst>
              </a:tr>
              <a:tr h="413269">
                <a:tc>
                  <a:txBody>
                    <a:bodyPr/>
                    <a:lstStyle/>
                    <a:p>
                      <a:pPr algn="l" fontAlgn="t"/>
                      <a:r>
                        <a:rPr lang="en-US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812827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269917"/>
                  </a:ext>
                </a:extLst>
              </a:tr>
              <a:tr h="38610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(360 units x $500)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Billable units = 367</a:t>
                      </a:r>
                    </a:p>
                  </a:txBody>
                  <a:tcPr marL="7210" marR="7210" marT="7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641687"/>
                  </a:ext>
                </a:extLst>
              </a:tr>
              <a:tr h="482762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6310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Assessment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$180,000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$180,000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051519"/>
                  </a:ext>
                </a:extLst>
              </a:tr>
              <a:tr h="386107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6314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Lake Assessments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798036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$180,168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$180,168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659679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Other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173141"/>
                  </a:ext>
                </a:extLst>
              </a:tr>
              <a:tr h="482762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6770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Misc. Owner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134229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6902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Boat Stickers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642952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6910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Interest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Helvetica Neue"/>
                        </a:rPr>
                        <a:t>$7,000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857750"/>
                  </a:ext>
                </a:extLst>
              </a:tr>
              <a:tr h="30533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Other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$8,900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18405"/>
                  </a:ext>
                </a:extLst>
              </a:tr>
              <a:tr h="3134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589369"/>
                  </a:ext>
                </a:extLst>
              </a:tr>
              <a:tr h="360778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Income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$182,468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$189,068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210" marR="7210" marT="7210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370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747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CEA2C-9DE2-AFDD-0E3C-C3D29FC6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13" y="107666"/>
            <a:ext cx="3280362" cy="640479"/>
          </a:xfrm>
        </p:spPr>
        <p:txBody>
          <a:bodyPr>
            <a:normAutofit fontScale="90000"/>
          </a:bodyPr>
          <a:lstStyle/>
          <a:p>
            <a:r>
              <a:rPr lang="en-US"/>
              <a:t>2025 Budget (Admin)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D16A46-CAE3-B2AF-C962-F6CCE5BB1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68916"/>
              </p:ext>
            </p:extLst>
          </p:nvPr>
        </p:nvGraphicFramePr>
        <p:xfrm>
          <a:off x="3835730" y="21641"/>
          <a:ext cx="6222670" cy="7750759"/>
        </p:xfrm>
        <a:graphic>
          <a:graphicData uri="http://schemas.openxmlformats.org/drawingml/2006/table">
            <a:tbl>
              <a:tblPr/>
              <a:tblGrid>
                <a:gridCol w="1508166">
                  <a:extLst>
                    <a:ext uri="{9D8B030D-6E8A-4147-A177-3AD203B41FA5}">
                      <a16:colId xmlns:a16="http://schemas.microsoft.com/office/drawing/2014/main" val="2630575232"/>
                    </a:ext>
                  </a:extLst>
                </a:gridCol>
                <a:gridCol w="1852742">
                  <a:extLst>
                    <a:ext uri="{9D8B030D-6E8A-4147-A177-3AD203B41FA5}">
                      <a16:colId xmlns:a16="http://schemas.microsoft.com/office/drawing/2014/main" val="571738491"/>
                    </a:ext>
                  </a:extLst>
                </a:gridCol>
                <a:gridCol w="1430881">
                  <a:extLst>
                    <a:ext uri="{9D8B030D-6E8A-4147-A177-3AD203B41FA5}">
                      <a16:colId xmlns:a16="http://schemas.microsoft.com/office/drawing/2014/main" val="1591989633"/>
                    </a:ext>
                  </a:extLst>
                </a:gridCol>
                <a:gridCol w="1430881">
                  <a:extLst>
                    <a:ext uri="{9D8B030D-6E8A-4147-A177-3AD203B41FA5}">
                      <a16:colId xmlns:a16="http://schemas.microsoft.com/office/drawing/2014/main" val="1281395374"/>
                    </a:ext>
                  </a:extLst>
                </a:gridCol>
              </a:tblGrid>
              <a:tr h="94355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08781"/>
                  </a:ext>
                </a:extLst>
              </a:tr>
              <a:tr h="27353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Expenses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910183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Administration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29707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7010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Management Fees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931665"/>
                  </a:ext>
                </a:extLst>
              </a:tr>
              <a:tr h="357284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7015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Association Manager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$25,980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Helvetica Neue"/>
                        </a:rPr>
                        <a:t>$26,760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750411"/>
                  </a:ext>
                </a:extLst>
              </a:tr>
              <a:tr h="50669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7020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Heartlands Conservancy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988335"/>
                  </a:ext>
                </a:extLst>
              </a:tr>
              <a:tr h="357284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7140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Accounting &amp; Prof Fees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661335"/>
                  </a:ext>
                </a:extLst>
              </a:tr>
              <a:tr h="189112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7160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Legal Fees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$10,000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$10,000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094179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7210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Boat Stickers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892642"/>
                  </a:ext>
                </a:extLst>
              </a:tr>
              <a:tr h="673304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7220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Computer and Software Exp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684492"/>
                  </a:ext>
                </a:extLst>
              </a:tr>
              <a:tr h="50669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7225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Web Domain &amp; Hosting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876311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7230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Elections &amp; Voting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094151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7240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Financial Admin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616867"/>
                  </a:ext>
                </a:extLst>
              </a:tr>
              <a:tr h="506695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7250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Member Communications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$1,200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$1,200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344594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7280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Office Supplies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914041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7285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Onsite Postage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$900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$900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794724"/>
                  </a:ext>
                </a:extLst>
              </a:tr>
              <a:tr h="340086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7290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Water Testing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$1,200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$1,200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327491"/>
                  </a:ext>
                </a:extLst>
              </a:tr>
              <a:tr h="357284"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7310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Miscellaneous Admin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$800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024485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Admin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$57,880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$58,660</a:t>
                      </a:r>
                    </a:p>
                  </a:txBody>
                  <a:tcPr marL="5026" marR="5026" marT="502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26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06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A6A0-BF69-6AB7-2A8D-FA57BE73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518" y="48289"/>
            <a:ext cx="6510452" cy="1139243"/>
          </a:xfrm>
        </p:spPr>
        <p:txBody>
          <a:bodyPr/>
          <a:lstStyle/>
          <a:p>
            <a:r>
              <a:rPr lang="en-US"/>
              <a:t>2025 Fish and Wildlife + Social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7D9494-4E40-DFD6-C5AA-46F443760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566278"/>
              </p:ext>
            </p:extLst>
          </p:nvPr>
        </p:nvGraphicFramePr>
        <p:xfrm>
          <a:off x="599703" y="1330036"/>
          <a:ext cx="8858993" cy="6255823"/>
        </p:xfrm>
        <a:graphic>
          <a:graphicData uri="http://schemas.openxmlformats.org/drawingml/2006/table">
            <a:tbl>
              <a:tblPr/>
              <a:tblGrid>
                <a:gridCol w="2315688">
                  <a:extLst>
                    <a:ext uri="{9D8B030D-6E8A-4147-A177-3AD203B41FA5}">
                      <a16:colId xmlns:a16="http://schemas.microsoft.com/office/drawing/2014/main" val="3381274720"/>
                    </a:ext>
                  </a:extLst>
                </a:gridCol>
                <a:gridCol w="2469115">
                  <a:extLst>
                    <a:ext uri="{9D8B030D-6E8A-4147-A177-3AD203B41FA5}">
                      <a16:colId xmlns:a16="http://schemas.microsoft.com/office/drawing/2014/main" val="2065309217"/>
                    </a:ext>
                  </a:extLst>
                </a:gridCol>
                <a:gridCol w="2037095">
                  <a:extLst>
                    <a:ext uri="{9D8B030D-6E8A-4147-A177-3AD203B41FA5}">
                      <a16:colId xmlns:a16="http://schemas.microsoft.com/office/drawing/2014/main" val="373266947"/>
                    </a:ext>
                  </a:extLst>
                </a:gridCol>
                <a:gridCol w="2037095">
                  <a:extLst>
                    <a:ext uri="{9D8B030D-6E8A-4147-A177-3AD203B41FA5}">
                      <a16:colId xmlns:a16="http://schemas.microsoft.com/office/drawing/2014/main" val="2288846279"/>
                    </a:ext>
                  </a:extLst>
                </a:gridCol>
              </a:tblGrid>
              <a:tr h="863314">
                <a:tc>
                  <a:txBody>
                    <a:bodyPr/>
                    <a:lstStyle/>
                    <a:p>
                      <a:pPr algn="l" fontAlgn="t"/>
                      <a:endParaRPr lang="en-US" sz="4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257388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283996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&amp; Wildlife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955486"/>
                  </a:ext>
                </a:extLst>
              </a:tr>
              <a:tr h="45684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8510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Fish Toxins Lab Work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36729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8520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Fishing Derby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094857"/>
                  </a:ext>
                </a:extLst>
              </a:tr>
              <a:tr h="346305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8530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Fishing Tournament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373907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8540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Lake Stocking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054221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Traps &amp; Bait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004418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Fish &amp; Wildlife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$8,150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$8,150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732977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368000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49214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021454"/>
                  </a:ext>
                </a:extLst>
              </a:tr>
              <a:tr h="45684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7325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Fireworks &amp; Deposit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$8,000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8893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7330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Social Activities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$2,400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$2,400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361112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7335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Member Meeting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$700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992469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7340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Bonfire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058081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7345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Holiday Party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$500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73560"/>
                  </a:ext>
                </a:extLst>
              </a:tr>
              <a:tr h="28893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Social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$11,850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$11,850</a:t>
                      </a:r>
                    </a:p>
                  </a:txBody>
                  <a:tcPr marL="5982" marR="5982" marT="5982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34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652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CF51D-E466-6C70-9B0E-AF1E7806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09" y="1"/>
            <a:ext cx="5974675" cy="665018"/>
          </a:xfrm>
        </p:spPr>
        <p:txBody>
          <a:bodyPr>
            <a:normAutofit fontScale="90000"/>
          </a:bodyPr>
          <a:lstStyle/>
          <a:p>
            <a:r>
              <a:rPr lang="en-US" sz="2850"/>
              <a:t>2025 Grounds Budget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E228DC-7D42-708F-A640-2B50BF204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518891"/>
              </p:ext>
            </p:extLst>
          </p:nvPr>
        </p:nvGraphicFramePr>
        <p:xfrm>
          <a:off x="166254" y="764374"/>
          <a:ext cx="9725891" cy="7008025"/>
        </p:xfrm>
        <a:graphic>
          <a:graphicData uri="http://schemas.openxmlformats.org/drawingml/2006/table">
            <a:tbl>
              <a:tblPr/>
              <a:tblGrid>
                <a:gridCol w="1721921">
                  <a:extLst>
                    <a:ext uri="{9D8B030D-6E8A-4147-A177-3AD203B41FA5}">
                      <a16:colId xmlns:a16="http://schemas.microsoft.com/office/drawing/2014/main" val="591071721"/>
                    </a:ext>
                  </a:extLst>
                </a:gridCol>
                <a:gridCol w="3531100">
                  <a:extLst>
                    <a:ext uri="{9D8B030D-6E8A-4147-A177-3AD203B41FA5}">
                      <a16:colId xmlns:a16="http://schemas.microsoft.com/office/drawing/2014/main" val="3753998060"/>
                    </a:ext>
                  </a:extLst>
                </a:gridCol>
                <a:gridCol w="2236435">
                  <a:extLst>
                    <a:ext uri="{9D8B030D-6E8A-4147-A177-3AD203B41FA5}">
                      <a16:colId xmlns:a16="http://schemas.microsoft.com/office/drawing/2014/main" val="3051107673"/>
                    </a:ext>
                  </a:extLst>
                </a:gridCol>
                <a:gridCol w="2236435">
                  <a:extLst>
                    <a:ext uri="{9D8B030D-6E8A-4147-A177-3AD203B41FA5}">
                      <a16:colId xmlns:a16="http://schemas.microsoft.com/office/drawing/2014/main" val="2865690281"/>
                    </a:ext>
                  </a:extLst>
                </a:gridCol>
              </a:tblGrid>
              <a:tr h="748145">
                <a:tc>
                  <a:txBody>
                    <a:bodyPr/>
                    <a:lstStyle/>
                    <a:p>
                      <a:pPr algn="l" fontAlgn="t"/>
                      <a:endParaRPr lang="en-US" sz="4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512857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Grounds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7252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8599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Signage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86217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8610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Lawn Care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$25,000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$26,000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49550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8630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Dam Maintenance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$17,000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$20,000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096881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8635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Dam Inspection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$3,000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854763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8640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Dam Repairs &amp; Maintenance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$16,500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77463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8650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Silt &amp; Erosion Eng, Survey &amp; Design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$10,000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218302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8655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Silt &amp; Erosion Interest Exp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515798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8675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Shoreline &amp; Area Maintenance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$3,000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$3,000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910425"/>
                  </a:ext>
                </a:extLst>
              </a:tr>
              <a:tr h="33547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8680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Inflow Maintenance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344637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8710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840 Property - Miscellaneous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$600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381564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8720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840 Property - Mow &amp; Landscape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640558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8730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840 Property - Utilities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$1,500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965684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8800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Miscellaneous Grounds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10193"/>
                  </a:ext>
                </a:extLst>
              </a:tr>
              <a:tr h="442559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8810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Lake Debris Cleanup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20416"/>
                  </a:ext>
                </a:extLst>
              </a:tr>
              <a:tr h="27990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Grounds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$89,100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$94,100</a:t>
                      </a:r>
                    </a:p>
                  </a:txBody>
                  <a:tcPr marL="5231" marR="5231" marT="523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802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3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BC8A-C2FE-851B-E3EB-821463A0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271" y="148442"/>
            <a:ext cx="6439199" cy="1110342"/>
          </a:xfrm>
        </p:spPr>
        <p:txBody>
          <a:bodyPr/>
          <a:lstStyle/>
          <a:p>
            <a:r>
              <a:rPr lang="en-US"/>
              <a:t>2025 Budget (</a:t>
            </a:r>
            <a:r>
              <a:rPr lang="en-US" err="1"/>
              <a:t>Misc</a:t>
            </a:r>
            <a:r>
              <a:rPr lang="en-US"/>
              <a:t> and Totals)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AB29E1-152B-2F8E-D946-D0B773359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427910"/>
              </p:ext>
            </p:extLst>
          </p:nvPr>
        </p:nvGraphicFramePr>
        <p:xfrm>
          <a:off x="308759" y="1423835"/>
          <a:ext cx="9654637" cy="6200123"/>
        </p:xfrm>
        <a:graphic>
          <a:graphicData uri="http://schemas.openxmlformats.org/drawingml/2006/table">
            <a:tbl>
              <a:tblPr/>
              <a:tblGrid>
                <a:gridCol w="2994487">
                  <a:extLst>
                    <a:ext uri="{9D8B030D-6E8A-4147-A177-3AD203B41FA5}">
                      <a16:colId xmlns:a16="http://schemas.microsoft.com/office/drawing/2014/main" val="2591030816"/>
                    </a:ext>
                  </a:extLst>
                </a:gridCol>
                <a:gridCol w="2220050">
                  <a:extLst>
                    <a:ext uri="{9D8B030D-6E8A-4147-A177-3AD203B41FA5}">
                      <a16:colId xmlns:a16="http://schemas.microsoft.com/office/drawing/2014/main" val="4146030092"/>
                    </a:ext>
                  </a:extLst>
                </a:gridCol>
                <a:gridCol w="2220050">
                  <a:extLst>
                    <a:ext uri="{9D8B030D-6E8A-4147-A177-3AD203B41FA5}">
                      <a16:colId xmlns:a16="http://schemas.microsoft.com/office/drawing/2014/main" val="3627776269"/>
                    </a:ext>
                  </a:extLst>
                </a:gridCol>
                <a:gridCol w="2220050">
                  <a:extLst>
                    <a:ext uri="{9D8B030D-6E8A-4147-A177-3AD203B41FA5}">
                      <a16:colId xmlns:a16="http://schemas.microsoft.com/office/drawing/2014/main" val="1532320964"/>
                    </a:ext>
                  </a:extLst>
                </a:gridCol>
              </a:tblGrid>
              <a:tr h="980774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Fund</a:t>
                      </a:r>
                    </a:p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787380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405549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Insurance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702752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9010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Insurance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809692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Insurance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289786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42450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Taxes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158362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9070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Taxes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471065"/>
                  </a:ext>
                </a:extLst>
              </a:tr>
              <a:tr h="25897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Taxes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$4,000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540879"/>
                  </a:ext>
                </a:extLst>
              </a:tr>
              <a:tr h="26587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019115"/>
                  </a:ext>
                </a:extLst>
              </a:tr>
              <a:tr h="547822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Operations Expenses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$175,980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$181,760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436985"/>
                  </a:ext>
                </a:extLst>
              </a:tr>
              <a:tr h="59564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43615"/>
                  </a:ext>
                </a:extLst>
              </a:tr>
              <a:tr h="797704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Net Fund Total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$6,488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1" i="0" u="none" strike="noStrike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$7,308</a:t>
                      </a:r>
                    </a:p>
                  </a:txBody>
                  <a:tcPr marL="7471" marR="7471" marT="7471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54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608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A340-3B97-6645-12EC-A8482D90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34" y="273921"/>
            <a:ext cx="6531531" cy="1347216"/>
          </a:xfrm>
        </p:spPr>
        <p:txBody>
          <a:bodyPr/>
          <a:lstStyle/>
          <a:p>
            <a:r>
              <a:rPr lang="en-US"/>
              <a:t>Loan Status Feb - 2024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2AAF58-77B4-59FB-8EF6-629E614F5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11528"/>
              </p:ext>
            </p:extLst>
          </p:nvPr>
        </p:nvGraphicFramePr>
        <p:xfrm>
          <a:off x="0" y="1971304"/>
          <a:ext cx="9684330" cy="4809504"/>
        </p:xfrm>
        <a:graphic>
          <a:graphicData uri="http://schemas.openxmlformats.org/drawingml/2006/table">
            <a:tbl>
              <a:tblPr/>
              <a:tblGrid>
                <a:gridCol w="1688094">
                  <a:extLst>
                    <a:ext uri="{9D8B030D-6E8A-4147-A177-3AD203B41FA5}">
                      <a16:colId xmlns:a16="http://schemas.microsoft.com/office/drawing/2014/main" val="46779020"/>
                    </a:ext>
                  </a:extLst>
                </a:gridCol>
                <a:gridCol w="1126358">
                  <a:extLst>
                    <a:ext uri="{9D8B030D-6E8A-4147-A177-3AD203B41FA5}">
                      <a16:colId xmlns:a16="http://schemas.microsoft.com/office/drawing/2014/main" val="2872184605"/>
                    </a:ext>
                  </a:extLst>
                </a:gridCol>
                <a:gridCol w="1199408">
                  <a:extLst>
                    <a:ext uri="{9D8B030D-6E8A-4147-A177-3AD203B41FA5}">
                      <a16:colId xmlns:a16="http://schemas.microsoft.com/office/drawing/2014/main" val="3774440182"/>
                    </a:ext>
                  </a:extLst>
                </a:gridCol>
                <a:gridCol w="1448789">
                  <a:extLst>
                    <a:ext uri="{9D8B030D-6E8A-4147-A177-3AD203B41FA5}">
                      <a16:colId xmlns:a16="http://schemas.microsoft.com/office/drawing/2014/main" val="160573020"/>
                    </a:ext>
                  </a:extLst>
                </a:gridCol>
                <a:gridCol w="1556269">
                  <a:extLst>
                    <a:ext uri="{9D8B030D-6E8A-4147-A177-3AD203B41FA5}">
                      <a16:colId xmlns:a16="http://schemas.microsoft.com/office/drawing/2014/main" val="2892194103"/>
                    </a:ext>
                  </a:extLst>
                </a:gridCol>
                <a:gridCol w="1332706">
                  <a:extLst>
                    <a:ext uri="{9D8B030D-6E8A-4147-A177-3AD203B41FA5}">
                      <a16:colId xmlns:a16="http://schemas.microsoft.com/office/drawing/2014/main" val="1915011903"/>
                    </a:ext>
                  </a:extLst>
                </a:gridCol>
                <a:gridCol w="1332706">
                  <a:extLst>
                    <a:ext uri="{9D8B030D-6E8A-4147-A177-3AD203B41FA5}">
                      <a16:colId xmlns:a16="http://schemas.microsoft.com/office/drawing/2014/main" val="4162221973"/>
                    </a:ext>
                  </a:extLst>
                </a:gridCol>
              </a:tblGrid>
              <a:tr h="8735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ACCT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RATE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DATE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PAYMENT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BALANCE DUE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MATURITY DATE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ORIGINAL AMT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630764"/>
                  </a:ext>
                </a:extLst>
              </a:tr>
              <a:tr h="44174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377796"/>
                  </a:ext>
                </a:extLst>
              </a:tr>
              <a:tr h="8735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SPILLWAY (7012)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3.99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01.23.25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$5,000.00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$420,214.16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03.23.27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$492,000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668365"/>
                  </a:ext>
                </a:extLst>
              </a:tr>
              <a:tr h="8735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ENGINEER (8559)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3.99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01.23.25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$3,500.00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$424,088.04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03.23.27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$465,000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572704"/>
                  </a:ext>
                </a:extLst>
              </a:tr>
              <a:tr h="8735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BASIN (1850)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7.75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02.14.25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$8,900.00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$849,554.73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02.14.28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$1,103,790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397934"/>
                  </a:ext>
                </a:extLst>
              </a:tr>
              <a:tr h="8735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TOTAL LOANS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D38301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D38301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D38301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$1,693,856.93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$2,060,790</a:t>
                      </a:r>
                    </a:p>
                  </a:txBody>
                  <a:tcPr marL="5617" marR="5617" marT="5617" marB="0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698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289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36AF7-7A77-F453-AA65-0018FAEE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14" y="118753"/>
            <a:ext cx="6531531" cy="1347216"/>
          </a:xfrm>
        </p:spPr>
        <p:txBody>
          <a:bodyPr/>
          <a:lstStyle/>
          <a:p>
            <a:r>
              <a:rPr lang="en-US"/>
              <a:t>Reserve Financials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03E35-8D5D-82A7-C934-370DA68C1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084685"/>
              </p:ext>
            </p:extLst>
          </p:nvPr>
        </p:nvGraphicFramePr>
        <p:xfrm>
          <a:off x="534390" y="1579418"/>
          <a:ext cx="8478981" cy="5965846"/>
        </p:xfrm>
        <a:graphic>
          <a:graphicData uri="http://schemas.openxmlformats.org/drawingml/2006/table">
            <a:tbl>
              <a:tblPr/>
              <a:tblGrid>
                <a:gridCol w="2547924">
                  <a:extLst>
                    <a:ext uri="{9D8B030D-6E8A-4147-A177-3AD203B41FA5}">
                      <a16:colId xmlns:a16="http://schemas.microsoft.com/office/drawing/2014/main" val="1201098974"/>
                    </a:ext>
                  </a:extLst>
                </a:gridCol>
                <a:gridCol w="1977019">
                  <a:extLst>
                    <a:ext uri="{9D8B030D-6E8A-4147-A177-3AD203B41FA5}">
                      <a16:colId xmlns:a16="http://schemas.microsoft.com/office/drawing/2014/main" val="3487713055"/>
                    </a:ext>
                  </a:extLst>
                </a:gridCol>
                <a:gridCol w="1705006">
                  <a:extLst>
                    <a:ext uri="{9D8B030D-6E8A-4147-A177-3AD203B41FA5}">
                      <a16:colId xmlns:a16="http://schemas.microsoft.com/office/drawing/2014/main" val="2360760885"/>
                    </a:ext>
                  </a:extLst>
                </a:gridCol>
                <a:gridCol w="2249032">
                  <a:extLst>
                    <a:ext uri="{9D8B030D-6E8A-4147-A177-3AD203B41FA5}">
                      <a16:colId xmlns:a16="http://schemas.microsoft.com/office/drawing/2014/main" val="2183445768"/>
                    </a:ext>
                  </a:extLst>
                </a:gridCol>
              </a:tblGrid>
              <a:tr h="45126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Reserve Fund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239982"/>
                  </a:ext>
                </a:extLst>
              </a:tr>
              <a:tr h="3829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559574"/>
                  </a:ext>
                </a:extLst>
              </a:tr>
              <a:tr h="606586"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6310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Assessment Income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$252,000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(360 units x $700)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103235"/>
                  </a:ext>
                </a:extLst>
              </a:tr>
              <a:tr h="45925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Dam/Spillway Fund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231297"/>
                  </a:ext>
                </a:extLst>
              </a:tr>
              <a:tr h="3800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Loan Payments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$60,000</a:t>
                      </a:r>
                    </a:p>
                  </a:txBody>
                  <a:tcPr marL="8366" marR="8366" marT="83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361270"/>
                  </a:ext>
                </a:extLst>
              </a:tr>
              <a:tr h="3829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795353"/>
                  </a:ext>
                </a:extLst>
              </a:tr>
              <a:tr h="755674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Engineering Fund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Loan Payments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$42,000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5760"/>
                  </a:ext>
                </a:extLst>
              </a:tr>
              <a:tr h="41704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Silt Retention Basin Fund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285773"/>
                  </a:ext>
                </a:extLst>
              </a:tr>
              <a:tr h="42751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Loan Payments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$106,800</a:t>
                      </a:r>
                    </a:p>
                  </a:txBody>
                  <a:tcPr marL="8366" marR="8366" marT="83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58329"/>
                  </a:ext>
                </a:extLst>
              </a:tr>
              <a:tr h="15437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080397"/>
                  </a:ext>
                </a:extLst>
              </a:tr>
              <a:tr h="411229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$208,800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816708"/>
                  </a:ext>
                </a:extLst>
              </a:tr>
              <a:tr h="3829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650134"/>
                  </a:ext>
                </a:extLst>
              </a:tr>
              <a:tr h="38295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Net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 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$43,200</a:t>
                      </a:r>
                    </a:p>
                  </a:txBody>
                  <a:tcPr marL="8366" marR="8366" marT="83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590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658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Final Notes"/>
          <p:cNvSpPr txBox="1">
            <a:spLocks noGrp="1"/>
          </p:cNvSpPr>
          <p:nvPr>
            <p:ph type="title"/>
          </p:nvPr>
        </p:nvSpPr>
        <p:spPr>
          <a:xfrm>
            <a:off x="1659772" y="154559"/>
            <a:ext cx="6531531" cy="13472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Final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4A190-21FC-4EBB-ACE8-B5647CDEBFB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88769" y="1603169"/>
            <a:ext cx="9369631" cy="5521531"/>
          </a:xfrm>
        </p:spPr>
        <p:txBody>
          <a:bodyPr>
            <a:normAutofit fontScale="40000" lnSpcReduction="20000"/>
          </a:bodyPr>
          <a:lstStyle/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Liquid assets (cash) at $613 k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Less than 5% of collections are in arrears</a:t>
            </a: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Most of the outstanding collections are related to 2 properties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Dam Committee estimates $25 k will be needed for silo repairs (FY 26-27)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Through 11 months, Operations spent 64% of line item budget for FY 24-25</a:t>
            </a:r>
          </a:p>
          <a:p>
            <a:pPr marL="0" marR="0" indent="0">
              <a:buNone/>
            </a:pPr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 </a:t>
            </a: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Remaining debt is at $1.7 m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About half ($844 k) is due in 2 years (currently at 2.99%)</a:t>
            </a:r>
          </a:p>
          <a:p>
            <a:pPr marL="0" marR="0"/>
            <a:endParaRPr lang="en-US" sz="4400">
              <a:ln>
                <a:noFill/>
              </a:ln>
              <a:solidFill>
                <a:schemeClr val="tx1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0"/>
            <a:r>
              <a:rPr lang="en-US" sz="440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ea typeface="Arial Unicode MS"/>
                <a:cs typeface="Arial Unicode MS"/>
              </a:rPr>
              <a:t>Other half ($850 k) is due in 3 years (currently at 7.75%)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FF8923-097A-33A9-8A7A-4FBB63925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Guests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9128D-2170-8A0B-BCAD-E3825BF96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Jennifer Warren – Ward 6</a:t>
            </a:r>
          </a:p>
          <a:p>
            <a:r>
              <a:rPr lang="en-US" sz="2400"/>
              <a:t>Will Kraus – Ward 5</a:t>
            </a:r>
          </a:p>
        </p:txBody>
      </p:sp>
    </p:spTree>
    <p:extLst>
      <p:ext uri="{BB962C8B-B14F-4D97-AF65-F5344CB8AC3E}">
        <p14:creationId xmlns:p14="http://schemas.microsoft.com/office/powerpoint/2010/main" val="467700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600">
          <a:extLst>
            <a:ext uri="{FF2B5EF4-FFF2-40B4-BE49-F238E27FC236}">
              <a16:creationId xmlns:a16="http://schemas.microsoft.com/office/drawing/2014/main" id="{E92C476E-9391-26BD-4349-2D0B1B8B8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3">
            <a:extLst>
              <a:ext uri="{FF2B5EF4-FFF2-40B4-BE49-F238E27FC236}">
                <a16:creationId xmlns:a16="http://schemas.microsoft.com/office/drawing/2014/main" id="{81D59220-9D1D-6074-B760-7701CAD36B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8216" y="2038102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>
              <a:buSzPts val="3800"/>
            </a:pPr>
            <a:r>
              <a:rPr lang="en-US" sz="6150" dirty="0"/>
              <a:t>Master Plan Update</a:t>
            </a:r>
            <a:endParaRPr lang="en-US" sz="6150"/>
          </a:p>
        </p:txBody>
      </p:sp>
      <p:sp>
        <p:nvSpPr>
          <p:cNvPr id="602" name="Google Shape;602;p93">
            <a:extLst>
              <a:ext uri="{FF2B5EF4-FFF2-40B4-BE49-F238E27FC236}">
                <a16:creationId xmlns:a16="http://schemas.microsoft.com/office/drawing/2014/main" id="{B8D748A1-3E07-FBF3-DE48-D8D1946A97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5021" y="4189524"/>
            <a:ext cx="85284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4450" dirty="0"/>
              <a:t>Toby </a:t>
            </a:r>
            <a:r>
              <a:rPr lang="en-US" sz="4450" dirty="0" err="1"/>
              <a:t>Heddinghaus</a:t>
            </a:r>
            <a:r>
              <a:rPr lang="en-US" sz="4450" dirty="0"/>
              <a:t> Chair</a:t>
            </a:r>
          </a:p>
        </p:txBody>
      </p:sp>
    </p:spTree>
    <p:extLst>
      <p:ext uri="{BB962C8B-B14F-4D97-AF65-F5344CB8AC3E}">
        <p14:creationId xmlns:p14="http://schemas.microsoft.com/office/powerpoint/2010/main" val="3550105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BDFF8-36E9-96FC-7C9C-C57CC61F7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0EFE-29C6-FB63-9B25-9F505820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744" y="246012"/>
            <a:ext cx="6531531" cy="1347216"/>
          </a:xfrm>
        </p:spPr>
        <p:txBody>
          <a:bodyPr/>
          <a:lstStyle/>
          <a:p>
            <a:r>
              <a:rPr lang="en-US" dirty="0"/>
              <a:t>Common Area Visioning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9FA08-C9B5-DD1D-0765-8EE8DF6AC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6650" y="1881770"/>
            <a:ext cx="6531531" cy="3515581"/>
          </a:xfrm>
        </p:spPr>
        <p:txBody>
          <a:bodyPr>
            <a:normAutofit/>
          </a:bodyPr>
          <a:lstStyle/>
          <a:p>
            <a:pPr marL="543607" indent="-377190">
              <a:buAutoNum type="arabicParenR"/>
            </a:pPr>
            <a:r>
              <a:rPr lang="en-US" sz="1747" dirty="0">
                <a:solidFill>
                  <a:schemeClr val="tx1"/>
                </a:solidFill>
              </a:rPr>
              <a:t>Graphically document existing conditions, challenges, and opportunities at each Common Area</a:t>
            </a:r>
          </a:p>
          <a:p>
            <a:pPr marL="543607" indent="-377190">
              <a:buAutoNum type="arabicParenR"/>
            </a:pPr>
            <a:r>
              <a:rPr lang="en-US" sz="1747" dirty="0">
                <a:solidFill>
                  <a:schemeClr val="tx1"/>
                </a:solidFill>
              </a:rPr>
              <a:t>With input from the lake community, propose long term improvements that improve access, lake health, ease of maintenance, and recreation</a:t>
            </a:r>
          </a:p>
          <a:p>
            <a:pPr marL="543607" indent="-377190">
              <a:buAutoNum type="arabicParenR"/>
            </a:pPr>
            <a:r>
              <a:rPr lang="en-US" sz="1747" dirty="0">
                <a:solidFill>
                  <a:schemeClr val="tx1"/>
                </a:solidFill>
              </a:rPr>
              <a:t>Identify future projects and priorities as capital becomes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5F923-9D0C-65F3-E98B-A0A79B5DF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841" y="4404836"/>
            <a:ext cx="3141101" cy="1981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E344E-B964-81B9-1171-42C077ED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53" y="4404836"/>
            <a:ext cx="3143262" cy="1981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05B6E4-41A1-63AB-5CEC-B05512BD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42" y="4404836"/>
            <a:ext cx="3150470" cy="198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80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410FB-B969-2298-7A4B-1FA109632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650" y="307872"/>
            <a:ext cx="6531531" cy="1347216"/>
          </a:xfrm>
        </p:spPr>
        <p:txBody>
          <a:bodyPr/>
          <a:lstStyle/>
          <a:p>
            <a:r>
              <a:rPr lang="en-US" sz="3600" dirty="0"/>
              <a:t>Lake Depth mapping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A291-6C2A-5979-C773-CC2D5CCEA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7019" y="2040216"/>
            <a:ext cx="6941838" cy="5426442"/>
          </a:xfrm>
        </p:spPr>
        <p:txBody>
          <a:bodyPr>
            <a:normAutofit fontScale="92500" lnSpcReduction="10000"/>
          </a:bodyPr>
          <a:lstStyle/>
          <a:p>
            <a:pPr marL="2286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We have baseline data of the retention basin, we will be able to monitor our sediment rate moving forward</a:t>
            </a:r>
            <a:endParaRPr lang="en-US"/>
          </a:p>
          <a:p>
            <a:pPr marL="228600" indent="0"/>
            <a:endParaRPr lang="en-US" sz="2400">
              <a:solidFill>
                <a:schemeClr val="tx1"/>
              </a:solidFill>
            </a:endParaRPr>
          </a:p>
          <a:p>
            <a:pPr marL="2286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The south end retention basin is doing its job, there is still work to be done</a:t>
            </a:r>
          </a:p>
          <a:p>
            <a:pPr marL="571500" indent="-34290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Cove A estimated 30K cubic yards of material removal</a:t>
            </a:r>
            <a:endParaRPr lang="en-US" sz="1500" dirty="0">
              <a:solidFill>
                <a:schemeClr val="tx1"/>
              </a:solidFill>
            </a:endParaRPr>
          </a:p>
          <a:p>
            <a:pPr marL="571500" indent="-34290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Cove B – mini retention basin to prevent silt entering the deeper portions of the lake</a:t>
            </a:r>
          </a:p>
          <a:p>
            <a:pPr marL="571500" indent="-34290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Still shallow areas in coves on the northern end of the lake – could be resolved with mechanically removing material where accessible</a:t>
            </a:r>
          </a:p>
          <a:p>
            <a:pPr marL="571500" indent="-34290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Will continue to work with SES to monitor and map lake</a:t>
            </a:r>
          </a:p>
        </p:txBody>
      </p:sp>
    </p:spTree>
    <p:extLst>
      <p:ext uri="{BB962C8B-B14F-4D97-AF65-F5344CB8AC3E}">
        <p14:creationId xmlns:p14="http://schemas.microsoft.com/office/powerpoint/2010/main" val="3182964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0D3A63-5211-D226-5678-E6BBF20C0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302"/>
            <a:ext cx="10058400" cy="5097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939B4-CE11-93B6-E6C1-7113F6A1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188" y="96856"/>
            <a:ext cx="6531531" cy="1347216"/>
          </a:xfrm>
        </p:spPr>
        <p:txBody>
          <a:bodyPr/>
          <a:lstStyle/>
          <a:p>
            <a:r>
              <a:rPr lang="en-US"/>
              <a:t>Retention Basin water Depth</a:t>
            </a:r>
          </a:p>
        </p:txBody>
      </p:sp>
    </p:spTree>
    <p:extLst>
      <p:ext uri="{BB962C8B-B14F-4D97-AF65-F5344CB8AC3E}">
        <p14:creationId xmlns:p14="http://schemas.microsoft.com/office/powerpoint/2010/main" val="3492358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map of a city&#10;&#10;AI-generated content may be incorrect.">
            <a:extLst>
              <a:ext uri="{FF2B5EF4-FFF2-40B4-BE49-F238E27FC236}">
                <a16:creationId xmlns:a16="http://schemas.microsoft.com/office/drawing/2014/main" id="{3316AEAA-7BFB-6EBB-2525-108C83AD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511"/>
            <a:ext cx="10058400" cy="4451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8E448-CDBE-25BF-B0EE-D03F0447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696" y="436826"/>
            <a:ext cx="6531531" cy="1347216"/>
          </a:xfrm>
        </p:spPr>
        <p:txBody>
          <a:bodyPr/>
          <a:lstStyle/>
          <a:p>
            <a:r>
              <a:rPr lang="en-US" sz="3600" dirty="0"/>
              <a:t>Cove A - Silt</a:t>
            </a:r>
          </a:p>
        </p:txBody>
      </p:sp>
    </p:spTree>
    <p:extLst>
      <p:ext uri="{BB962C8B-B14F-4D97-AF65-F5344CB8AC3E}">
        <p14:creationId xmlns:p14="http://schemas.microsoft.com/office/powerpoint/2010/main" val="1322517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14318-DCBA-DEF3-D364-DE3201068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353"/>
            <a:ext cx="10058400" cy="5139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F8C4B3-C345-A2B6-D050-7B931D6E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835" y="296149"/>
            <a:ext cx="6531531" cy="1347216"/>
          </a:xfrm>
        </p:spPr>
        <p:txBody>
          <a:bodyPr/>
          <a:lstStyle/>
          <a:p>
            <a:r>
              <a:rPr lang="en-US"/>
              <a:t>Cove B water Depth</a:t>
            </a:r>
          </a:p>
        </p:txBody>
      </p:sp>
    </p:spTree>
    <p:extLst>
      <p:ext uri="{BB962C8B-B14F-4D97-AF65-F5344CB8AC3E}">
        <p14:creationId xmlns:p14="http://schemas.microsoft.com/office/powerpoint/2010/main" val="28476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600">
          <a:extLst>
            <a:ext uri="{FF2B5EF4-FFF2-40B4-BE49-F238E27FC236}">
              <a16:creationId xmlns:a16="http://schemas.microsoft.com/office/drawing/2014/main" id="{36CB0535-4430-F1C9-C0E3-B9FF627A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3">
            <a:extLst>
              <a:ext uri="{FF2B5EF4-FFF2-40B4-BE49-F238E27FC236}">
                <a16:creationId xmlns:a16="http://schemas.microsoft.com/office/drawing/2014/main" id="{01CDB1C8-B827-9985-5A22-7246DB9778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8216" y="2038102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>
              <a:buSzPts val="3800"/>
            </a:pPr>
            <a:r>
              <a:rPr lang="en-US" sz="6150"/>
              <a:t>Capital Financing</a:t>
            </a:r>
          </a:p>
        </p:txBody>
      </p:sp>
      <p:sp>
        <p:nvSpPr>
          <p:cNvPr id="602" name="Google Shape;602;p93">
            <a:extLst>
              <a:ext uri="{FF2B5EF4-FFF2-40B4-BE49-F238E27FC236}">
                <a16:creationId xmlns:a16="http://schemas.microsoft.com/office/drawing/2014/main" id="{72524975-5AFE-75D7-4044-21F9EE8D9C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5021" y="4189524"/>
            <a:ext cx="85284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0"/>
              <a:buNone/>
            </a:pPr>
            <a:r>
              <a:rPr lang="en-US" sz="4490"/>
              <a:t>Andrew Reznack</a:t>
            </a:r>
            <a:endParaRPr sz="4490"/>
          </a:p>
        </p:txBody>
      </p:sp>
    </p:spTree>
    <p:extLst>
      <p:ext uri="{BB962C8B-B14F-4D97-AF65-F5344CB8AC3E}">
        <p14:creationId xmlns:p14="http://schemas.microsoft.com/office/powerpoint/2010/main" val="3488418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E7262-0CC4-1829-8945-CCC4FC9F7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2FAF-0D63-3F75-48BB-1A74C652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Investigate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1F922-BB42-ADCC-504E-0E631FFE7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145" y="1333388"/>
            <a:ext cx="9052560" cy="3959298"/>
          </a:xfr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The Executive Team has been investigating potential options to improve our current loan rates as well as provide additional capital for projects – Discussions with the City have progressed around the possibility of establishing an SSA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What is an SSA?</a:t>
            </a:r>
            <a:endParaRPr lang="en-US">
              <a:solidFill>
                <a:schemeClr val="tx1"/>
              </a:solidFill>
            </a:endParaRPr>
          </a:p>
          <a:p>
            <a:pPr marL="514350" indent="-285750">
              <a:buFontTx/>
              <a:buChar char="-"/>
            </a:pPr>
            <a:r>
              <a:rPr lang="en-US" sz="2000">
                <a:solidFill>
                  <a:schemeClr val="tx1"/>
                </a:solidFill>
              </a:rPr>
              <a:t>Special Service Area </a:t>
            </a:r>
          </a:p>
          <a:p>
            <a:pPr marL="514350" indent="-285750">
              <a:buFontTx/>
              <a:buChar char="-"/>
            </a:pPr>
            <a:r>
              <a:rPr lang="en-US" sz="2000">
                <a:solidFill>
                  <a:schemeClr val="tx1"/>
                </a:solidFill>
              </a:rPr>
              <a:t>Enables communities to borrow money for capitol programs using a bond that is paid back via property tax bills levied by the county</a:t>
            </a:r>
          </a:p>
          <a:p>
            <a:pPr marL="514350" indent="-285750">
              <a:buFontTx/>
              <a:buChar char="-"/>
            </a:pPr>
            <a:r>
              <a:rPr lang="en-US" sz="2000">
                <a:solidFill>
                  <a:schemeClr val="tx1"/>
                </a:solidFill>
              </a:rPr>
              <a:t>Bond rates traditionally provide better rates than a standard loan as it is secured by the properties</a:t>
            </a:r>
          </a:p>
          <a:p>
            <a:pPr marL="514350" indent="-285750">
              <a:buFontTx/>
              <a:buChar char="-"/>
            </a:pPr>
            <a:endParaRPr lang="en-US" sz="2000">
              <a:solidFill>
                <a:schemeClr val="tx1"/>
              </a:solidFill>
            </a:endParaRPr>
          </a:p>
          <a:p>
            <a:pPr marL="228600" indent="0">
              <a:buFontTx/>
            </a:pPr>
            <a:r>
              <a:rPr lang="en-US" sz="2000">
                <a:solidFill>
                  <a:schemeClr val="tx1"/>
                </a:solidFill>
              </a:rPr>
              <a:t>Would this change my obligation to Dunlap Lake?</a:t>
            </a:r>
          </a:p>
          <a:p>
            <a:pPr marL="514350" indent="-285750">
              <a:buFont typeface="Arial,Sans-Serif"/>
              <a:buChar char="•"/>
            </a:pPr>
            <a:r>
              <a:rPr lang="en-US" sz="2000">
                <a:solidFill>
                  <a:schemeClr val="tx1"/>
                </a:solidFill>
              </a:rPr>
              <a:t>NO THIS WILL NOT INCREASE OBLIGATION to the HOA</a:t>
            </a:r>
          </a:p>
          <a:p>
            <a:pPr marL="514350" indent="-285750">
              <a:buFont typeface="Arial,Sans-Serif"/>
              <a:buChar char="•"/>
            </a:pPr>
            <a:r>
              <a:rPr lang="en-US" sz="2000">
                <a:solidFill>
                  <a:schemeClr val="tx1"/>
                </a:solidFill>
              </a:rPr>
              <a:t>Current assessments are $1200 per year, this would reduce your bill by $700 and move that to property tax bill, the new yearly lake assessment would be billed at $500</a:t>
            </a:r>
          </a:p>
          <a:p>
            <a:pPr marL="228600" indent="0"/>
            <a:endParaRPr lang="en-US">
              <a:solidFill>
                <a:schemeClr val="tx1"/>
              </a:solidFill>
            </a:endParaRPr>
          </a:p>
          <a:p>
            <a:pPr marL="228600" indent="0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8372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5273-F1BD-8100-3AD7-C42ECECA2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45" y="174395"/>
            <a:ext cx="9052560" cy="595099"/>
          </a:xfrm>
        </p:spPr>
        <p:txBody>
          <a:bodyPr/>
          <a:lstStyle/>
          <a:p>
            <a:r>
              <a:rPr lang="en-US" sz="3600"/>
              <a:t>Questions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6E0E5-3466-FE43-BA5F-DB29E0566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145" y="1063758"/>
            <a:ext cx="9193236" cy="6538374"/>
          </a:xfrm>
        </p:spPr>
        <p:txBody>
          <a:bodyPr>
            <a:normAutofit/>
          </a:bodyPr>
          <a:lstStyle/>
          <a:p>
            <a:pPr marL="228600" indent="0"/>
            <a:r>
              <a:rPr lang="en-US" sz="1600" dirty="0">
                <a:solidFill>
                  <a:schemeClr val="tx1"/>
                </a:solidFill>
              </a:rPr>
              <a:t>Are we required to do additional projects versus refinance existing debt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We can re-financing our existing debt as it was part of a master plan, but additional construction needs to be completed tied to our master plan</a:t>
            </a:r>
          </a:p>
          <a:p>
            <a:pPr marL="514350" indent="-285750"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28600" indent="0"/>
            <a:r>
              <a:rPr lang="en-US" sz="1600" dirty="0">
                <a:solidFill>
                  <a:schemeClr val="tx1"/>
                </a:solidFill>
              </a:rPr>
              <a:t>Will there be a vote?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There will need to be an advisory vote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Prior to having any vote we will set up several informational sessions to address any resident questions</a:t>
            </a:r>
          </a:p>
          <a:p>
            <a:pPr marL="228600" indent="0"/>
            <a:endParaRPr lang="en-US" sz="1600" dirty="0">
              <a:solidFill>
                <a:schemeClr val="tx1"/>
              </a:solidFill>
            </a:endParaRPr>
          </a:p>
          <a:p>
            <a:pPr marL="228600" indent="0"/>
            <a:r>
              <a:rPr lang="en-US" sz="1600" dirty="0">
                <a:solidFill>
                  <a:schemeClr val="tx1"/>
                </a:solidFill>
              </a:rPr>
              <a:t>Can I write this off on my taxes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 $700 will be treated as part of your tax bill</a:t>
            </a:r>
          </a:p>
          <a:p>
            <a:pPr marL="514350" indent="-285750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We suggest consulting with your tax professional</a:t>
            </a:r>
          </a:p>
          <a:p>
            <a:pPr marL="228600" indent="0"/>
            <a:endParaRPr lang="en-US" sz="1600" dirty="0">
              <a:solidFill>
                <a:schemeClr val="tx1"/>
              </a:solidFill>
            </a:endParaRPr>
          </a:p>
          <a:p>
            <a:pPr marL="228600" indent="0"/>
            <a:r>
              <a:rPr lang="en-US" sz="1600" dirty="0">
                <a:solidFill>
                  <a:schemeClr val="tx1"/>
                </a:solidFill>
              </a:rPr>
              <a:t>What are the next steps</a:t>
            </a:r>
          </a:p>
          <a:p>
            <a:pPr marL="514350" indent="-285750">
              <a:buFont typeface="Arial,Sans-Serif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Meeting with financial partners to align on expected terms</a:t>
            </a:r>
          </a:p>
          <a:p>
            <a:pPr marL="514350" indent="-285750">
              <a:buFont typeface="Arial,Sans-Serif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Meeting with Construction teams to determine scope of projects</a:t>
            </a:r>
          </a:p>
          <a:p>
            <a:pPr marL="514350" indent="-285750">
              <a:buFont typeface="Arial"/>
              <a:buChar char="•"/>
            </a:pPr>
            <a:endParaRPr lang="en-US" sz="1500">
              <a:solidFill>
                <a:schemeClr val="tx1"/>
              </a:solidFill>
            </a:endParaRPr>
          </a:p>
          <a:p>
            <a:pPr marL="228600" indent="0"/>
            <a:endParaRPr lang="en-US" sz="1500">
              <a:solidFill>
                <a:schemeClr val="tx1"/>
              </a:solidFill>
            </a:endParaRPr>
          </a:p>
          <a:p>
            <a:pPr marL="514350" indent="-285750">
              <a:buFont typeface="Arial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3603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3"/>
          <p:cNvSpPr txBox="1">
            <a:spLocks noGrp="1"/>
          </p:cNvSpPr>
          <p:nvPr>
            <p:ph type="title"/>
          </p:nvPr>
        </p:nvSpPr>
        <p:spPr>
          <a:xfrm>
            <a:off x="1328216" y="2038102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6150"/>
              <a:t>Goals</a:t>
            </a:r>
            <a:endParaRPr sz="6150"/>
          </a:p>
        </p:txBody>
      </p:sp>
      <p:sp>
        <p:nvSpPr>
          <p:cNvPr id="602" name="Google Shape;602;p93"/>
          <p:cNvSpPr txBox="1">
            <a:spLocks noGrp="1"/>
          </p:cNvSpPr>
          <p:nvPr>
            <p:ph type="body" idx="1"/>
          </p:nvPr>
        </p:nvSpPr>
        <p:spPr>
          <a:xfrm>
            <a:off x="765021" y="4189524"/>
            <a:ext cx="85284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0"/>
              <a:buNone/>
            </a:pPr>
            <a:r>
              <a:rPr lang="en-US" sz="4490"/>
              <a:t>Andrew Reznack</a:t>
            </a:r>
            <a:endParaRPr sz="449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6"/>
          <p:cNvSpPr txBox="1">
            <a:spLocks noGrp="1"/>
          </p:cNvSpPr>
          <p:nvPr>
            <p:ph type="title"/>
          </p:nvPr>
        </p:nvSpPr>
        <p:spPr>
          <a:xfrm>
            <a:off x="1766650" y="793681"/>
            <a:ext cx="6531531" cy="869527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/>
              <a:t>AGENDA</a:t>
            </a:r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1"/>
          </p:nvPr>
        </p:nvSpPr>
        <p:spPr>
          <a:xfrm>
            <a:off x="1840258" y="1943873"/>
            <a:ext cx="6918252" cy="4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0825" indent="-250825">
              <a:buSzPts val="2200"/>
            </a:pPr>
            <a:r>
              <a:rPr lang="en-US" sz="2400"/>
              <a:t>Election of New Board Members </a:t>
            </a:r>
          </a:p>
          <a:p>
            <a:pPr marL="250825" indent="-250825">
              <a:buSzPts val="2200"/>
            </a:pPr>
            <a:r>
              <a:rPr lang="en-US" sz="2400"/>
              <a:t>Highlights from committee slide show</a:t>
            </a:r>
          </a:p>
          <a:p>
            <a:pPr marL="250825" lvl="0" indent="-25082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2025-26 Proposed Budget </a:t>
            </a:r>
          </a:p>
          <a:p>
            <a:pPr marL="708025" lvl="1" indent="-27051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Operations </a:t>
            </a:r>
          </a:p>
          <a:p>
            <a:pPr marL="708025" lvl="1" indent="-27051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Capital Budget</a:t>
            </a:r>
          </a:p>
          <a:p>
            <a:pPr marL="250825" lvl="0" indent="-25082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Master Plan Committee Update</a:t>
            </a:r>
          </a:p>
          <a:p>
            <a:pPr marL="708025" lvl="1">
              <a:buSzPts val="2200"/>
            </a:pPr>
            <a:r>
              <a:rPr lang="en-US" sz="2200" dirty="0"/>
              <a:t>Lake Mapping</a:t>
            </a:r>
          </a:p>
          <a:p>
            <a:pPr marL="708025" lvl="1">
              <a:buSzPts val="2200"/>
            </a:pPr>
            <a:r>
              <a:rPr lang="en-US" sz="2400"/>
              <a:t>Capital Programs</a:t>
            </a:r>
            <a:endParaRPr lang="en-US" sz="2200" dirty="0"/>
          </a:p>
          <a:p>
            <a:pPr marL="250825" indent="-250825">
              <a:buSzPts val="2200"/>
            </a:pPr>
            <a:r>
              <a:rPr lang="en-US" sz="2400"/>
              <a:t>Goal update</a:t>
            </a:r>
          </a:p>
          <a:p>
            <a:pPr marL="250825" lvl="0" indent="-25082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sz="2400"/>
              <a:t>Resident Question and Answer Time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A486-7A74-29ED-2250-381FDF55F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371" y="1461308"/>
            <a:ext cx="3616826" cy="79796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2023-24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13538-BDB9-EDE4-B5D9-8B82686BFB6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0463" y="2495550"/>
            <a:ext cx="4578118" cy="5064889"/>
          </a:xfrm>
        </p:spPr>
        <p:txBody>
          <a:bodyPr>
            <a:noAutofit/>
          </a:bodyPr>
          <a:lstStyle/>
          <a:p>
            <a:pPr marL="342900" indent="-331470">
              <a:spcBef>
                <a:spcPts val="0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Financial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Reduce Debt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Maintain full funded capital reserves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Stay within Operational budget</a:t>
            </a:r>
          </a:p>
          <a:p>
            <a:pPr marL="914400">
              <a:spcBef>
                <a:spcPts val="480"/>
              </a:spcBef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31470">
              <a:spcBef>
                <a:spcPts val="480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Future Projects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Baseline our current depth levels via sonar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Preliminary Roadmap for future projects</a:t>
            </a:r>
          </a:p>
          <a:p>
            <a:pPr marL="914400">
              <a:spcBef>
                <a:spcPts val="480"/>
              </a:spcBef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31470">
              <a:spcBef>
                <a:spcPts val="480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Operational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Re-establish fish population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Common Area Beautification</a:t>
            </a:r>
          </a:p>
          <a:p>
            <a:pPr marL="530860" lvl="1" indent="-331470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Lake Clean 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97535-31C5-0D81-B2E1-A7BE99D6E70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381511" y="2495550"/>
            <a:ext cx="4229167" cy="5064889"/>
          </a:xfrm>
        </p:spPr>
        <p:txBody>
          <a:bodyPr>
            <a:normAutofit fontScale="92500" lnSpcReduction="20000"/>
          </a:bodyPr>
          <a:lstStyle/>
          <a:p>
            <a:pPr marL="342900" indent="-331470">
              <a:spcBef>
                <a:spcPts val="0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Financial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Reduce Debt</a:t>
            </a: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Maintain full funded capital reserves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Stay within Operational budget</a:t>
            </a:r>
          </a:p>
          <a:p>
            <a:pPr marL="914400">
              <a:spcBef>
                <a:spcPts val="480"/>
              </a:spcBef>
            </a:pP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31470">
              <a:spcBef>
                <a:spcPts val="480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Future Projects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Proceed forward with long term financial investigation 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Finalize a plan to address remaining capital projects with construction teams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914400">
              <a:spcBef>
                <a:spcPts val="480"/>
              </a:spcBef>
            </a:pPr>
            <a:endParaRPr lang="en-US" sz="2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31470">
              <a:spcBef>
                <a:spcPts val="480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Operational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Common Area Master plan feedback</a:t>
            </a:r>
          </a:p>
          <a:p>
            <a:pPr lvl="1">
              <a:lnSpc>
                <a:spcPct val="90000"/>
              </a:lnSpc>
              <a:spcBef>
                <a:spcPts val="413"/>
              </a:spcBef>
              <a:buFont typeface="Arial,Sans-Serif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Lake Clean up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7765CA-2BB2-5977-B0B0-9DC64CBE55F7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713296" y="1543370"/>
            <a:ext cx="3619568" cy="797965"/>
          </a:xfrm>
        </p:spPr>
        <p:txBody>
          <a:bodyPr>
            <a:normAutofit/>
          </a:bodyPr>
          <a:lstStyle/>
          <a:p>
            <a:r>
              <a:rPr lang="en-US" sz="2400" dirty="0"/>
              <a:t>2024-25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4D3B7-B031-A65B-FC04-D439169C2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358" y="214087"/>
            <a:ext cx="6531531" cy="1347216"/>
          </a:xfrm>
        </p:spPr>
        <p:txBody>
          <a:bodyPr/>
          <a:lstStyle/>
          <a:p>
            <a:r>
              <a:rPr lang="en-US" sz="2850" dirty="0"/>
              <a:t>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37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5"/>
          <p:cNvSpPr txBox="1">
            <a:spLocks noGrp="1"/>
          </p:cNvSpPr>
          <p:nvPr>
            <p:ph type="ctrTitle"/>
          </p:nvPr>
        </p:nvSpPr>
        <p:spPr>
          <a:xfrm>
            <a:off x="1336934" y="2866821"/>
            <a:ext cx="7633472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ill Sans"/>
              <a:buNone/>
            </a:pPr>
            <a:r>
              <a:rPr lang="en-US" sz="5400" cap="none"/>
              <a:t>Thanks for Attending</a:t>
            </a:r>
            <a:endParaRPr/>
          </a:p>
        </p:txBody>
      </p:sp>
      <p:sp>
        <p:nvSpPr>
          <p:cNvPr id="615" name="Google Shape;615;p95"/>
          <p:cNvSpPr txBox="1"/>
          <p:nvPr/>
        </p:nvSpPr>
        <p:spPr>
          <a:xfrm>
            <a:off x="1336934" y="5059036"/>
            <a:ext cx="7633472" cy="1865376"/>
          </a:xfrm>
          <a:prstGeom prst="rect">
            <a:avLst/>
          </a:prstGeom>
          <a:solidFill>
            <a:srgbClr val="FFFFFF"/>
          </a:solidFill>
          <a:ln w="1270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 algn="ctr">
              <a:lnSpc>
                <a:spcPct val="90000"/>
              </a:lnSpc>
              <a:buClr>
                <a:srgbClr val="262626"/>
              </a:buClr>
              <a:buSzPts val="3600"/>
            </a:pPr>
            <a:r>
              <a:rPr lang="en-US" sz="2800" b="0" i="0" u="none" strike="noStrike" cap="none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Exciting things are happening at Dunlap Lake. </a:t>
            </a:r>
            <a:endParaRPr lang="en-US" sz="2800">
              <a:solidFill>
                <a:schemeClr val="tx1"/>
              </a:solidFill>
              <a:ea typeface="Gill Sans"/>
            </a:endParaRPr>
          </a:p>
          <a:p>
            <a:pPr algn="ctr">
              <a:lnSpc>
                <a:spcPct val="90000"/>
              </a:lnSpc>
              <a:buSzPts val="3600"/>
            </a:pPr>
            <a:r>
              <a:rPr lang="en-US" sz="2800" b="0" i="0" u="none" strike="noStrike" cap="none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To join a committee please email </a:t>
            </a:r>
            <a:endParaRPr lang="en-US" sz="2800">
              <a:solidFill>
                <a:schemeClr val="tx1"/>
              </a:solidFill>
              <a:ea typeface="Gill Sans"/>
            </a:endParaRPr>
          </a:p>
          <a:p>
            <a:pPr algn="ctr">
              <a:lnSpc>
                <a:spcPct val="90000"/>
              </a:lnSpc>
              <a:buSzPts val="3600"/>
            </a:pPr>
            <a:r>
              <a:rPr lang="en-US" sz="28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admin@dunlaplake.org</a:t>
            </a:r>
            <a:r>
              <a:rPr lang="en-US" sz="2800" b="0" i="0" u="none" strike="noStrike" cap="none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8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or carolyn@dunlaplake.org</a:t>
            </a:r>
            <a:endParaRPr lang="en-US" sz="28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" name="Picture 1" descr="A logo for a port of edwardsville&#10;&#10;AI-generated content may be incorrect.">
            <a:extLst>
              <a:ext uri="{FF2B5EF4-FFF2-40B4-BE49-F238E27FC236}">
                <a16:creationId xmlns:a16="http://schemas.microsoft.com/office/drawing/2014/main" id="{5CA96076-EA6B-A0B8-F639-AC92FBCAE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64" y="696734"/>
            <a:ext cx="2675746" cy="1781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7"/>
          <p:cNvSpPr txBox="1">
            <a:spLocks noGrp="1"/>
          </p:cNvSpPr>
          <p:nvPr>
            <p:ph type="title"/>
          </p:nvPr>
        </p:nvSpPr>
        <p:spPr>
          <a:xfrm>
            <a:off x="1272204" y="2232627"/>
            <a:ext cx="7634400" cy="18654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5050"/>
              <a:t>ELECTION OF NEW </a:t>
            </a:r>
            <a:endParaRPr sz="505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5050"/>
              <a:t>BOARD MEMBERS</a:t>
            </a:r>
            <a:endParaRPr sz="5050"/>
          </a:p>
        </p:txBody>
      </p:sp>
      <p:sp>
        <p:nvSpPr>
          <p:cNvPr id="509" name="Google Shape;509;p77"/>
          <p:cNvSpPr txBox="1">
            <a:spLocks noGrp="1"/>
          </p:cNvSpPr>
          <p:nvPr>
            <p:ph type="body" idx="1"/>
          </p:nvPr>
        </p:nvSpPr>
        <p:spPr>
          <a:xfrm>
            <a:off x="1380050" y="4340050"/>
            <a:ext cx="74187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 fontScale="850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100"/>
              <a:buNone/>
            </a:pPr>
            <a:r>
              <a:rPr lang="en-US" sz="4050"/>
              <a:t>Frank Gremaud - chair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100"/>
              <a:buNone/>
            </a:pPr>
            <a:r>
              <a:rPr lang="en-US" sz="4050"/>
              <a:t>Meetings, elections and social committee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8"/>
          <p:cNvSpPr txBox="1">
            <a:spLocks noGrp="1"/>
          </p:cNvSpPr>
          <p:nvPr>
            <p:ph type="title"/>
          </p:nvPr>
        </p:nvSpPr>
        <p:spPr>
          <a:xfrm>
            <a:off x="1065380" y="794806"/>
            <a:ext cx="7185991" cy="1168084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>
              <a:buSzPts val="1000"/>
            </a:pPr>
            <a:br>
              <a:rPr lang="en-US" sz="1000"/>
            </a:br>
            <a:r>
              <a:rPr lang="en-US" sz="4400"/>
              <a:t>Volunteered for Board Service</a:t>
            </a:r>
          </a:p>
        </p:txBody>
      </p:sp>
      <p:sp>
        <p:nvSpPr>
          <p:cNvPr id="515" name="Google Shape;515;p78"/>
          <p:cNvSpPr txBox="1"/>
          <p:nvPr/>
        </p:nvSpPr>
        <p:spPr>
          <a:xfrm>
            <a:off x="2010525" y="2296899"/>
            <a:ext cx="63501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 running 2025-28</a:t>
            </a:r>
            <a:endParaRPr lang="en-US" sz="4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800100" lvl="1" indent="-342900">
              <a:buSzPts val="24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John Bode</a:t>
            </a:r>
          </a:p>
          <a:p>
            <a:pPr marL="800100" lvl="1" indent="-342900">
              <a:buSzPts val="24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Terry Reising</a:t>
            </a:r>
            <a:endParaRPr lang="en-US" sz="4000" dirty="0">
              <a:solidFill>
                <a:schemeClr val="dk1"/>
              </a:solidFill>
            </a:endParaRPr>
          </a:p>
          <a:p>
            <a:pPr marL="800100" lvl="1" indent="-342900">
              <a:buSzPts val="24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Todd </a:t>
            </a:r>
            <a:r>
              <a:rPr lang="en-US" sz="40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McClew</a:t>
            </a:r>
            <a:endParaRPr lang="en-US"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800100" lvl="1" indent="-342900">
              <a:buSzPts val="2400"/>
              <a:buFont typeface="Courier New"/>
              <a:buChar char="o"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Mark Olson</a:t>
            </a:r>
          </a:p>
          <a:p>
            <a:pPr marL="800100" lvl="1" indent="-342900">
              <a:buSzPts val="2400"/>
              <a:buFont typeface="Courier New"/>
              <a:buChar char="o"/>
            </a:pPr>
            <a:endParaRPr lang="en-US" sz="4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en-US"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trees with different colored leaves&#10;&#10;AI-generated content may be incorrect.">
            <a:extLst>
              <a:ext uri="{FF2B5EF4-FFF2-40B4-BE49-F238E27FC236}">
                <a16:creationId xmlns:a16="http://schemas.microsoft.com/office/drawing/2014/main" id="{00907B15-4B82-15D4-CEE5-04345BBF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09" t="1906" r="-1235" b="-415"/>
          <a:stretch/>
        </p:blipFill>
        <p:spPr>
          <a:xfrm>
            <a:off x="2976" y="-8079"/>
            <a:ext cx="10189693" cy="7813562"/>
          </a:xfrm>
          <a:prstGeom prst="rect">
            <a:avLst/>
          </a:prstGeom>
        </p:spPr>
      </p:pic>
      <p:sp>
        <p:nvSpPr>
          <p:cNvPr id="375" name="Google Shape;375;p59"/>
          <p:cNvSpPr txBox="1">
            <a:spLocks noGrp="1"/>
          </p:cNvSpPr>
          <p:nvPr>
            <p:ph type="title"/>
          </p:nvPr>
        </p:nvSpPr>
        <p:spPr>
          <a:xfrm>
            <a:off x="779311" y="5929378"/>
            <a:ext cx="5465527" cy="1407615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 fontScale="90000"/>
          </a:bodyPr>
          <a:lstStyle/>
          <a:p>
            <a:pPr>
              <a:buSzPts val="3800"/>
            </a:pPr>
            <a:r>
              <a:rPr lang="en-US"/>
              <a:t>Dunlap Lake Committees</a:t>
            </a:r>
            <a:br>
              <a:rPr lang="en-US"/>
            </a:br>
            <a:r>
              <a:rPr lang="en-US"/>
              <a:t>A Year in Review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85F50-61F3-C4E4-DC6F-6450F12B2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647"/>
            <a:ext cx="10055596" cy="61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8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59F3E7-CF96-8C35-09C9-E142E2704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660"/>
            <a:ext cx="10063195" cy="67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1436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AE9A74B0683C4684B0F9B0145F4D4A" ma:contentTypeVersion="12" ma:contentTypeDescription="Create a new document." ma:contentTypeScope="" ma:versionID="0884d6bf03c3b05c8c40f847990c9c01">
  <xsd:schema xmlns:xsd="http://www.w3.org/2001/XMLSchema" xmlns:xs="http://www.w3.org/2001/XMLSchema" xmlns:p="http://schemas.microsoft.com/office/2006/metadata/properties" xmlns:ns2="e0c03b10-afd6-4317-90b9-e090a0b24e86" xmlns:ns3="9fe82571-541a-4d66-98f8-595e1c683e33" targetNamespace="http://schemas.microsoft.com/office/2006/metadata/properties" ma:root="true" ma:fieldsID="47a4a2d991030fe952b72e244d6f3bba" ns2:_="" ns3:_="">
    <xsd:import namespace="e0c03b10-afd6-4317-90b9-e090a0b24e86"/>
    <xsd:import namespace="9fe82571-541a-4d66-98f8-595e1c683e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03b10-afd6-4317-90b9-e090a0b24e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98d71c6-2f67-4de7-9c1f-d2939ed354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82571-541a-4d66-98f8-595e1c683e3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1575c9a-99e5-4bcf-8a8b-37d1a35968e9}" ma:internalName="TaxCatchAll" ma:showField="CatchAllData" ma:web="9fe82571-541a-4d66-98f8-595e1c683e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c03b10-afd6-4317-90b9-e090a0b24e86">
      <Terms xmlns="http://schemas.microsoft.com/office/infopath/2007/PartnerControls"/>
    </lcf76f155ced4ddcb4097134ff3c332f>
    <TaxCatchAll xmlns="9fe82571-541a-4d66-98f8-595e1c683e3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70D66A-FD55-4B47-B8E3-2679CD39ABCA}">
  <ds:schemaRefs>
    <ds:schemaRef ds:uri="9fe82571-541a-4d66-98f8-595e1c683e33"/>
    <ds:schemaRef ds:uri="e0c03b10-afd6-4317-90b9-e090a0b24e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9996D83-8704-41D6-AE07-C5136B71756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e0c03b10-afd6-4317-90b9-e090a0b24e86"/>
    <ds:schemaRef ds:uri="9fe82571-541a-4d66-98f8-595e1c683e3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79994F6-4DF6-42F8-B2E5-C6501BDDF8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1777</Words>
  <Application>Microsoft Office PowerPoint</Application>
  <PresentationFormat>Custom</PresentationFormat>
  <Paragraphs>681</Paragraphs>
  <Slides>41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Gill Sans</vt:lpstr>
      <vt:lpstr>Helvetica Neue</vt:lpstr>
      <vt:lpstr>Play</vt:lpstr>
      <vt:lpstr>Arial,Sans-Serif</vt:lpstr>
      <vt:lpstr>Noto Sans Symbols</vt:lpstr>
      <vt:lpstr>Merriweather Sans</vt:lpstr>
      <vt:lpstr>Calibri</vt:lpstr>
      <vt:lpstr>Courier New</vt:lpstr>
      <vt:lpstr>Arial</vt:lpstr>
      <vt:lpstr>Parcel</vt:lpstr>
      <vt:lpstr>Parcel</vt:lpstr>
      <vt:lpstr>Office Theme</vt:lpstr>
      <vt:lpstr>Parcel</vt:lpstr>
      <vt:lpstr>Office Theme</vt:lpstr>
      <vt:lpstr>Welcome to the Dunlap Lake Annual Meeting</vt:lpstr>
      <vt:lpstr>BOARD MEMBER INTRODUCTIONS &amp; WELCOME</vt:lpstr>
      <vt:lpstr>Welcome Guests</vt:lpstr>
      <vt:lpstr>AGENDA</vt:lpstr>
      <vt:lpstr>ELECTION OF NEW  BOARD MEMBERS</vt:lpstr>
      <vt:lpstr> Volunteered for Board Service</vt:lpstr>
      <vt:lpstr>Dunlap Lake Committees A Year in Review </vt:lpstr>
      <vt:lpstr>PowerPoint Presentation</vt:lpstr>
      <vt:lpstr>PowerPoint Presentation</vt:lpstr>
      <vt:lpstr>PowerPoint Presentation</vt:lpstr>
      <vt:lpstr>COMMUNICATIONS COMMITTEE Merged with Social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2025 PROPOSED  BUDGET</vt:lpstr>
      <vt:lpstr>Available Assets</vt:lpstr>
      <vt:lpstr>2025 Operating Budget</vt:lpstr>
      <vt:lpstr>2025 Budget (Admin)</vt:lpstr>
      <vt:lpstr>2025 Fish and Wildlife + Social</vt:lpstr>
      <vt:lpstr>2025 Grounds Budget</vt:lpstr>
      <vt:lpstr>2025 Budget (Misc and Totals)</vt:lpstr>
      <vt:lpstr>Loan Status Feb - 2024</vt:lpstr>
      <vt:lpstr>Reserve Financials</vt:lpstr>
      <vt:lpstr>Final Notes</vt:lpstr>
      <vt:lpstr>Master Plan Update</vt:lpstr>
      <vt:lpstr>Common Area Visioning</vt:lpstr>
      <vt:lpstr>Lake Depth mapping</vt:lpstr>
      <vt:lpstr>Retention Basin water Depth</vt:lpstr>
      <vt:lpstr>Cove A - Silt</vt:lpstr>
      <vt:lpstr>Cove B water Depth</vt:lpstr>
      <vt:lpstr>Capital Financing</vt:lpstr>
      <vt:lpstr>Investigate Options</vt:lpstr>
      <vt:lpstr>Questions</vt:lpstr>
      <vt:lpstr>Goals</vt:lpstr>
      <vt:lpstr>Goals</vt:lpstr>
      <vt:lpstr>Thanks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Dunlap Lake Annual Meeting</dc:title>
  <dc:creator>cdoudera</dc:creator>
  <cp:lastModifiedBy>Andrew Reznack</cp:lastModifiedBy>
  <cp:revision>52</cp:revision>
  <cp:lastPrinted>2025-02-24T23:11:50Z</cp:lastPrinted>
  <dcterms:modified xsi:type="dcterms:W3CDTF">2025-02-25T00:16:03Z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0x01010061AE9A74B0683C4684B0F9B0145F4D4A</vt:lpwstr>
  </property>
  <property fmtid="{D5CDD505-2E9C-101B-9397-08002B2CF9AE}" pid="3" name="MediaServiceImageTags">
    <vt:lpwstr/>
  </property>
</Properties>
</file>